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Override6.xml" ContentType="application/vnd.openxmlformats-officedocument.themeOverride+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theme/themeOverride7.xml" ContentType="application/vnd.openxmlformats-officedocument.themeOverride+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theme/themeOverride3.xml" ContentType="application/vnd.openxmlformats-officedocument.themeOverr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Override8.xml" ContentType="application/vnd.openxmlformats-officedocument.themeOverride+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theme/themeOverride4.xml" ContentType="application/vnd.openxmlformats-officedocument.themeOverr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Default Extension="wav" ContentType="audio/wav"/>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20" r:id="rId4"/>
    <p:sldMasterId id="2147483732" r:id="rId5"/>
    <p:sldMasterId id="2147483744" r:id="rId6"/>
    <p:sldMasterId id="2147483756" r:id="rId7"/>
    <p:sldMasterId id="2147483768" r:id="rId8"/>
    <p:sldMasterId id="2147483780" r:id="rId9"/>
    <p:sldMasterId id="2147483970" r:id="rId10"/>
  </p:sldMasterIdLst>
  <p:notesMasterIdLst>
    <p:notesMasterId r:id="rId23"/>
  </p:notesMasterIdLst>
  <p:sldIdLst>
    <p:sldId id="257" r:id="rId11"/>
    <p:sldId id="267" r:id="rId12"/>
    <p:sldId id="258" r:id="rId13"/>
    <p:sldId id="259" r:id="rId14"/>
    <p:sldId id="260" r:id="rId15"/>
    <p:sldId id="261" r:id="rId16"/>
    <p:sldId id="262" r:id="rId17"/>
    <p:sldId id="263" r:id="rId18"/>
    <p:sldId id="264" r:id="rId19"/>
    <p:sldId id="265" r:id="rId20"/>
    <p:sldId id="268" r:id="rId21"/>
    <p:sldId id="26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09" autoAdjust="0"/>
  </p:normalViewPr>
  <p:slideViewPr>
    <p:cSldViewPr>
      <p:cViewPr varScale="1">
        <p:scale>
          <a:sx n="65" d="100"/>
          <a:sy n="65" d="100"/>
        </p:scale>
        <p:origin x="-172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C738E33-0528-43E8-B07B-22501C37F02A}" type="datetimeFigureOut">
              <a:rPr lang="en-US"/>
              <a:pPr>
                <a:defRPr/>
              </a:pPr>
              <a:t>29-Jun-16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8A63FA5-C04D-4848-9305-F42B520B0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BB795B-BDBB-4B89-979C-8F23FADEF869}"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35BAE9-F858-4ECD-B466-41F6CEBE89BF}" type="slidenum">
              <a:rPr lang="en-US"/>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indent="457200" fontAlgn="auto">
              <a:spcBef>
                <a:spcPts val="0"/>
              </a:spcBef>
              <a:spcAft>
                <a:spcPts val="0"/>
              </a:spcAft>
              <a:defRPr/>
            </a:pPr>
            <a:r>
              <a:rPr lang="en-US" sz="2000" dirty="0" smtClean="0">
                <a:latin typeface="Times New Roman" pitchFamily="18" charset="0"/>
                <a:cs typeface="Times New Roman" pitchFamily="18" charset="0"/>
              </a:rPr>
              <a:t>Inmates in jails stay for a shorter period of one year maximum while inmates in prison stay for longer period from one year minimum. Inmates in prison are those who actually committed serious offenses while those in the jails are those who committed lesser offenses. Inmates in jails usually faces harsher conditions than inmates in prison and even those in prison as are much rehabilitated through existing rehabilitation programs than those in inmates in jails. Those inmates in jails have more freedom of working within prison facility while those in jails do not have much freedom.   </a:t>
            </a:r>
          </a:p>
          <a:p>
            <a:pPr fontAlgn="auto">
              <a:spcBef>
                <a:spcPts val="0"/>
              </a:spcBef>
              <a:spcAft>
                <a:spcPts val="0"/>
              </a:spcAft>
              <a:defRPr/>
            </a:pPr>
            <a:endParaRPr lang="en-US" dirty="0" smtClean="0">
              <a:latin typeface="Times New Roman" pitchFamily="18" charset="0"/>
              <a:cs typeface="Times New Roman" pitchFamily="18" charset="0"/>
            </a:endParaRPr>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3BF5CA-8AF2-4D69-B103-423842778B5E}"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indent="457200" fontAlgn="auto">
              <a:spcBef>
                <a:spcPts val="0"/>
              </a:spcBef>
              <a:spcAft>
                <a:spcPts val="0"/>
              </a:spcAft>
              <a:defRPr/>
            </a:pPr>
            <a:r>
              <a:rPr lang="en-US" dirty="0" smtClean="0">
                <a:latin typeface="Times New Roman" pitchFamily="18" charset="0"/>
                <a:cs typeface="Times New Roman" pitchFamily="18" charset="0"/>
              </a:rPr>
              <a:t>Statistics actually shows that most male inmates committed serious offenses while for female inmates, they committed petty or lesser </a:t>
            </a:r>
            <a:r>
              <a:rPr lang="en-US" sz="2000" dirty="0" smtClean="0">
                <a:latin typeface="Times New Roman" pitchFamily="18" charset="0"/>
                <a:cs typeface="Times New Roman" pitchFamily="18" charset="0"/>
              </a:rPr>
              <a:t>offenses due to the inability to manage and control stress as male inmates and that is why female population is high than male population.  Most female inmates do not carry out cost benefit analysis before committing a crime while more males carry out cost benefit analysis. </a:t>
            </a:r>
          </a:p>
          <a:p>
            <a:pPr fontAlgn="auto">
              <a:spcBef>
                <a:spcPts val="0"/>
              </a:spcBef>
              <a:spcAft>
                <a:spcPts val="0"/>
              </a:spcAft>
              <a:defRPr/>
            </a:pPr>
            <a:endParaRPr lang="en-US" dirty="0" smtClean="0">
              <a:latin typeface="Times New Roman" pitchFamily="18" charset="0"/>
              <a:cs typeface="Times New Roman" pitchFamily="18" charset="0"/>
            </a:endParaRP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2498BF-F1FD-4B5F-B293-44BD446A6695}"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indent="457200">
              <a:spcBef>
                <a:spcPct val="0"/>
              </a:spcBef>
            </a:pPr>
            <a:r>
              <a:rPr lang="en-US" sz="2000" smtClean="0">
                <a:latin typeface="Times New Roman" pitchFamily="18" charset="0"/>
                <a:cs typeface="Times New Roman" pitchFamily="18" charset="0"/>
              </a:rPr>
              <a:t>Those inmates in the state prisons are more violent and much dangerous for example murderous than federal prisons inmates who are involved in crimes such as drug trafficking among others. As a result of this, state prisons place inmates mostly in maximum security prison unlike federal prisons which places inmates in lower security prisons. Inmates in state prisons are much more than inmates in federal prisons due to policy difference</a:t>
            </a: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0BBBB3-3FCD-4142-BC7A-1B0440C1F635}"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indent="457200" fontAlgn="auto">
              <a:spcBef>
                <a:spcPts val="0"/>
              </a:spcBef>
              <a:spcAft>
                <a:spcPts val="0"/>
              </a:spcAft>
              <a:defRPr/>
            </a:pPr>
            <a:r>
              <a:rPr lang="en-US" sz="2000" dirty="0" smtClean="0">
                <a:latin typeface="Times New Roman" pitchFamily="18" charset="0"/>
                <a:cs typeface="Times New Roman" pitchFamily="18" charset="0"/>
              </a:rPr>
              <a:t>Those inmates from private prisons face harsh life since the prison organization is after making profit and thus provision of basic needs to inmates is a bigger challenge unlike other inmates from non-profit prisons whose conditions is much better and inmates are treated fairly. Those inmates from private prisons have higher chances of - because of insufficient rehabilitation program unlike those who are from non-private prisons who have lower chances of re-offending. </a:t>
            </a:r>
          </a:p>
          <a:p>
            <a:pPr fontAlgn="auto">
              <a:spcBef>
                <a:spcPts val="0"/>
              </a:spcBef>
              <a:spcAft>
                <a:spcPts val="0"/>
              </a:spcAft>
              <a:defRPr/>
            </a:pPr>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CFD878-CBE8-44A4-8CD0-EB9F5C5D7E52}"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indent="457200" fontAlgn="auto">
              <a:spcBef>
                <a:spcPts val="0"/>
              </a:spcBef>
              <a:spcAft>
                <a:spcPts val="0"/>
              </a:spcAft>
              <a:defRPr/>
            </a:pPr>
            <a:r>
              <a:rPr lang="en-US" sz="2000" dirty="0" smtClean="0">
                <a:latin typeface="Times New Roman" pitchFamily="18" charset="0"/>
                <a:cs typeface="Times New Roman" pitchFamily="18" charset="0"/>
              </a:rPr>
              <a:t>Inmates were not treated as human before but currently, they are treated as human and are so much valued. Even the diet of prisoners have improved as now days, they get balanced diet unlike before. Inmates were not given beds but currently, there are beddings in prison and even there are more rehabilitation programs in existence currently. There is proper record management in prison in the current generation and the security of inmates are guaranteed. </a:t>
            </a:r>
          </a:p>
          <a:p>
            <a:pPr fontAlgn="auto">
              <a:spcBef>
                <a:spcPts val="0"/>
              </a:spcBef>
              <a:spcAft>
                <a:spcPts val="0"/>
              </a:spcAft>
              <a:defRPr/>
            </a:pPr>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4487FD-DAD0-4EEB-AF0D-1240DAD3DFA2}"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indent="457200" fontAlgn="auto">
              <a:spcBef>
                <a:spcPts val="0"/>
              </a:spcBef>
              <a:spcAft>
                <a:spcPts val="0"/>
              </a:spcAft>
              <a:defRPr/>
            </a:pPr>
            <a:r>
              <a:rPr lang="en-US" sz="2000" dirty="0" smtClean="0">
                <a:latin typeface="Times New Roman" pitchFamily="18" charset="0"/>
                <a:cs typeface="Times New Roman" pitchFamily="18" charset="0"/>
              </a:rPr>
              <a:t>Violence in prison is very common due to prison overcrowding and even this also provides conditions for sexual violence. Issues of high rate of attempted suicide are so common in offenders with special needs. A behavior learned is always hard to unlearned and thus offenders who engaged in violence before always have higher chances involving themselves in violence again. </a:t>
            </a:r>
          </a:p>
          <a:p>
            <a:pPr fontAlgn="auto">
              <a:spcBef>
                <a:spcPts val="0"/>
              </a:spcBef>
              <a:spcAft>
                <a:spcPts val="0"/>
              </a:spcAft>
              <a:defRPr/>
            </a:pPr>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7D2394-93EA-4B95-87F1-63EDF7F3DB3C}"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indent="457200" fontAlgn="auto">
              <a:spcBef>
                <a:spcPts val="0"/>
              </a:spcBef>
              <a:spcAft>
                <a:spcPts val="0"/>
              </a:spcAft>
              <a:defRPr/>
            </a:pPr>
            <a:r>
              <a:rPr lang="en-US" sz="2000" dirty="0" smtClean="0">
                <a:latin typeface="Times New Roman" pitchFamily="18" charset="0"/>
                <a:cs typeface="Times New Roman" pitchFamily="18" charset="0"/>
              </a:rPr>
              <a:t>There is the increase use of litigation by the prisoners because of the rights that the prisoners are entitled. This led to formation of law to avert the misuse of the available rights that prisoners are entitled to. </a:t>
            </a:r>
          </a:p>
          <a:p>
            <a:pPr fontAlgn="auto">
              <a:spcBef>
                <a:spcPts val="0"/>
              </a:spcBef>
              <a:spcAft>
                <a:spcPts val="0"/>
              </a:spcAft>
              <a:defRPr/>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6559DE-33C8-4B99-8655-680A4C626119}"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indent="457200" fontAlgn="auto">
              <a:spcBef>
                <a:spcPts val="0"/>
              </a:spcBef>
              <a:spcAft>
                <a:spcPts val="0"/>
              </a:spcAft>
              <a:defRPr/>
            </a:pPr>
            <a:r>
              <a:rPr lang="en-US" sz="2000" dirty="0" smtClean="0">
                <a:latin typeface="Times New Roman" pitchFamily="18" charset="0"/>
                <a:cs typeface="Times New Roman" pitchFamily="18" charset="0"/>
              </a:rPr>
              <a:t>Separation of offenders into three categories will be helpful and thus this should be implemented to assist. Judges should play their role without any injustice to seal loopholes for prisoners’ litigation. </a:t>
            </a:r>
          </a:p>
          <a:p>
            <a:pPr fontAlgn="auto">
              <a:spcBef>
                <a:spcPts val="0"/>
              </a:spcBef>
              <a:spcAft>
                <a:spcPts val="0"/>
              </a:spcAft>
              <a:defRPr/>
            </a:pP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C1741E-7D3B-4136-A05B-9B92C2A8BBBE}"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8A68562A-3F63-465C-B58A-F6D509070A90}" type="datetimeFigureOut">
              <a:rPr lang="en-US"/>
              <a:pPr>
                <a:defRPr/>
              </a:pPr>
              <a:t>29-Jun-16</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5B052485-C7E1-446B-B661-604B0D1A43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DB3CE28-36E0-4494-9333-9ACDD3B44742}" type="datetimeFigureOut">
              <a:rPr lang="en-US"/>
              <a:pPr>
                <a:defRPr/>
              </a:pPr>
              <a:t>29-Jun-16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F133DED-A4D8-467A-83C3-8F1C05006D6D}"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fld id="{72618FD0-97D5-4179-BFC3-B8879FF4DB6F}" type="datetimeFigureOut">
              <a:rPr lang="en-US" smtClean="0"/>
              <a:pPr>
                <a:defRPr/>
              </a:pPr>
              <a:t>29-Jun-16</a:t>
            </a:fld>
            <a:endParaRPr 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94391998-8996-40BD-9AE3-B8780B9D83C0}" type="slidenum">
              <a:rPr lang="en-US" smtClean="0"/>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C041212-37F6-4A95-A0DB-75E43E824647}" type="datetimeFigureOut">
              <a:rPr lang="en-US" smtClean="0"/>
              <a:pPr>
                <a:defRPr/>
              </a:pPr>
              <a:t>29-Jun-16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CC51CE-05A8-4065-A452-04A37C6A36D7}" type="slidenum">
              <a:rPr lang="en-US" smtClean="0"/>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4C119DCF-FE83-43FB-A3E4-2C8BCF5E3CDC}" type="datetimeFigureOut">
              <a:rPr lang="en-US" smtClean="0"/>
              <a:pPr>
                <a:defRPr/>
              </a:pPr>
              <a:t>29-Jun-16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2D6093-0C86-45D3-AC2D-9C49CA955385}" type="slidenum">
              <a:rPr lang="en-US" smtClean="0"/>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DB64710E-F106-49B3-81B9-33F17C564C1F}" type="datetimeFigureOut">
              <a:rPr lang="en-US" smtClean="0"/>
              <a:pPr>
                <a:defRPr/>
              </a:pPr>
              <a:t>29-Jun-16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0C1DF0-3ABA-4495-86F2-7554BBF2DEAD}" type="slidenum">
              <a:rPr lang="en-US" smtClean="0"/>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fld id="{757E582A-F512-46CC-80A2-4CD87A175FD4}" type="datetimeFigureOut">
              <a:rPr lang="en-US" smtClean="0"/>
              <a:pPr>
                <a:defRPr/>
              </a:pPr>
              <a:t>29-Jun-16</a:t>
            </a:fld>
            <a:endParaRPr lang="en-US"/>
          </a:p>
        </p:txBody>
      </p:sp>
      <p:sp>
        <p:nvSpPr>
          <p:cNvPr id="27" name="Slide Number Placeholder 26"/>
          <p:cNvSpPr>
            <a:spLocks noGrp="1"/>
          </p:cNvSpPr>
          <p:nvPr>
            <p:ph type="sldNum" sz="quarter" idx="11"/>
          </p:nvPr>
        </p:nvSpPr>
        <p:spPr/>
        <p:txBody>
          <a:bodyPr rtlCol="0"/>
          <a:lstStyle/>
          <a:p>
            <a:pPr>
              <a:defRPr/>
            </a:pPr>
            <a:fld id="{34EDF835-38CC-4347-AB1B-08343541FF95}" type="slidenum">
              <a:rPr lang="en-US" smtClean="0"/>
              <a:pPr>
                <a:defRPr/>
              </a:pPr>
              <a:t>‹#›</a:t>
            </a:fld>
            <a:endParaRPr lang="en-US"/>
          </a:p>
        </p:txBody>
      </p:sp>
      <p:sp>
        <p:nvSpPr>
          <p:cNvPr id="28" name="Footer Placeholder 2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fld id="{5607A33E-2443-49B8-B7D2-19DD291057B7}" type="datetimeFigureOut">
              <a:rPr lang="en-US" smtClean="0"/>
              <a:pPr>
                <a:defRPr/>
              </a:pPr>
              <a:t>29-Jun-16</a:t>
            </a:fld>
            <a:endParaRPr 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p>
        </p:txBody>
      </p:sp>
      <p:sp>
        <p:nvSpPr>
          <p:cNvPr id="5" name="Slide Number Placeholder 4"/>
          <p:cNvSpPr>
            <a:spLocks noGrp="1"/>
          </p:cNvSpPr>
          <p:nvPr>
            <p:ph type="sldNum" sz="quarter" idx="12"/>
          </p:nvPr>
        </p:nvSpPr>
        <p:spPr>
          <a:xfrm>
            <a:off x="8174736" y="2272"/>
            <a:ext cx="762000" cy="365760"/>
          </a:xfrm>
        </p:spPr>
        <p:txBody>
          <a:bodyPr/>
          <a:lstStyle/>
          <a:p>
            <a:pPr>
              <a:defRPr/>
            </a:pPr>
            <a:fld id="{42824768-0EA2-4B91-8064-A4F595777C94}" type="slidenum">
              <a:rPr lang="en-US" smtClean="0"/>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3CCB2B-6991-4C55-B7D4-1E37A6E77984}" type="datetimeFigureOut">
              <a:rPr lang="en-US" smtClean="0"/>
              <a:pPr>
                <a:defRPr/>
              </a:pPr>
              <a:t>29-Jun-16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229B3C8-BB28-4CFD-B201-4F5E7AE21206}" type="slidenum">
              <a:rPr lang="en-US" smtClean="0"/>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71CF0E0-9B32-48CB-8A27-ABF0DA846C62}" type="datetimeFigureOut">
              <a:rPr lang="en-US" smtClean="0"/>
              <a:pPr>
                <a:defRPr/>
              </a:pPr>
              <a:t>29-Jun-16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F7EA7D4-7DFA-444E-8B1B-599F32895B76}" type="slidenum">
              <a:rPr lang="en-US" smtClean="0"/>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3298AD6-9C87-44BC-AE24-E04035C3D804}" type="datetimeFigureOut">
              <a:rPr lang="en-US" smtClean="0"/>
              <a:pPr>
                <a:defRPr/>
              </a:pPr>
              <a:t>29-Jun-16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D43A59-81F9-4F30-AD9F-CF76F24E3B71}" type="slidenum">
              <a:rPr lang="en-US" smtClean="0"/>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DA76C11-C497-40F3-B69E-ED62DC5DE96E}" type="datetimeFigureOut">
              <a:rPr lang="en-US" smtClean="0"/>
              <a:pPr>
                <a:defRPr/>
              </a:pPr>
              <a:t>29-Jun-16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B7DEFB-11E5-4AED-B397-1956B26DD63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B5E723D-7429-44C2-BD8E-B771AD00E748}" type="datetimeFigureOut">
              <a:rPr lang="en-US"/>
              <a:pPr>
                <a:defRPr/>
              </a:pPr>
              <a:t>29-Jun-16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4E7940E-D600-4571-8A60-2701FD126A66}"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01B8E03-542F-42BE-AB0B-60B4487CB1F6}" type="datetimeFigureOut">
              <a:rPr lang="en-US" smtClean="0"/>
              <a:pPr>
                <a:defRPr/>
              </a:pPr>
              <a:t>29-Jun-16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5966FC-683C-4709-911A-332119B5B64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CF52231D-C3E9-4D66-BAE7-CB8D167A9145}" type="datetimeFigureOut">
              <a:rPr lang="en-US"/>
              <a:pPr>
                <a:defRPr/>
              </a:pPr>
              <a:t>29-Jun-16</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5E1FD9B7-03C0-4FAE-BA4D-04D13971480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6C21F0-CCD8-4EBC-B8E7-88AA2E00FE7F}" type="datetimeFigureOut">
              <a:rPr lang="en-US"/>
              <a:pPr>
                <a:defRPr/>
              </a:pPr>
              <a:t>29-Jun-16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EC35CD8-2B4B-4A4A-AF11-3CC69FF42D6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A50FCD15-E5FD-4962-B166-BD0A311A779D}" type="datetimeFigureOut">
              <a:rPr lang="en-US"/>
              <a:pPr>
                <a:defRPr/>
              </a:pPr>
              <a:t>29-Jun-16</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8D284DD8-9C89-4FE5-9241-F7EEA25B39C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F7A665D1-1E94-4B51-8EBE-FC2E6761CC30}" type="datetimeFigureOut">
              <a:rPr lang="en-US"/>
              <a:pPr>
                <a:defRPr/>
              </a:pPr>
              <a:t>29-Jun-16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E369B2F-C03B-44C3-8CA4-F92821CA397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4D86DCDB-49F8-44F8-8B41-A7E05CD23EEC}" type="datetimeFigureOut">
              <a:rPr lang="en-US"/>
              <a:pPr>
                <a:defRPr/>
              </a:pPr>
              <a:t>29-Jun-16</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9EA48C50-8D4F-4746-A5AE-01FE8133306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598F4B1-D1AB-4DB9-A97F-691391A8DC89}" type="datetimeFigureOut">
              <a:rPr lang="en-US"/>
              <a:pPr>
                <a:defRPr/>
              </a:pPr>
              <a:t>29-Jun-16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45C4387F-02F9-48DC-9ABB-10C2242EC7D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fld id="{2783BAD9-8B5E-475C-8527-53D57BD1F116}" type="datetimeFigureOut">
              <a:rPr lang="en-US"/>
              <a:pPr>
                <a:defRPr/>
              </a:pPr>
              <a:t>29-Jun-16</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639617E9-168B-44D2-8170-7A7CB2EB15A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F8283580-D1D2-423B-948B-D9F8A0E4BF32}"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250C8A44-AB13-4005-8773-C3F4D92E738B}" type="datetimeFigureOut">
              <a:rPr lang="en-US"/>
              <a:pPr>
                <a:defRPr/>
              </a:pPr>
              <a:t>29-Jun-16</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54CFF4A6-4481-4303-AAA9-6414E6789279}" type="datetimeFigureOut">
              <a:rPr lang="en-US"/>
              <a:pPr>
                <a:defRPr/>
              </a:pPr>
              <a:t>29-Jun-16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8AFC668-94D9-4DE2-ABA7-A620F12E6B1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F9A217E2-68C0-4283-B3E6-98690C458F8B}"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FE57A1F9-9F40-4565-A1F6-E35E60B8BD60}" type="datetimeFigureOut">
              <a:rPr lang="en-US"/>
              <a:pPr>
                <a:defRPr/>
              </a:pPr>
              <a:t>29-Jun-16</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6F0CE8-B506-4D41-8AE9-506D42C3A746}" type="datetimeFigureOut">
              <a:rPr lang="en-US"/>
              <a:pPr>
                <a:defRPr/>
              </a:pPr>
              <a:t>29-Jun-16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660122-3E4B-41BD-8C8C-DB23D306125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D7763721-33DE-419F-AA0A-AFA73623030E}"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02FA3448-88AA-4C1F-8133-BE6EB23EE302}" type="datetimeFigureOut">
              <a:rPr lang="en-US"/>
              <a:pPr>
                <a:defRPr/>
              </a:pPr>
              <a:t>29-Jun-16</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9D19B75E-A69C-49CC-9AEE-BB312FD00B7F}" type="datetimeFigureOut">
              <a:rPr lang="en-US"/>
              <a:pPr>
                <a:defRPr/>
              </a:pPr>
              <a:t>29-Jun-16</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A8317408-208F-41BA-9EBB-41E57423B29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9F58596-1E4D-4D75-AD38-757DD394EFE7}"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42471D6-1648-4C1C-AC06-0A92BF2C09B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F7A4E7FD-CF15-42E8-BC75-96A5B448D2A8}" type="datetimeFigureOut">
              <a:rPr lang="en-US"/>
              <a:pPr>
                <a:defRPr/>
              </a:pPr>
              <a:t>29-Jun-16</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CDCEBB5F-9F26-4721-9501-0227065FDB3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9C4E1A0-A596-47B0-862D-66F04E1D563C}" type="datetimeFigureOut">
              <a:rPr lang="en-US"/>
              <a:pPr>
                <a:defRPr/>
              </a:pPr>
              <a:t>29-Jun-16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957D96A-367A-4FEA-AA2A-C4D1ACD4E35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5B4FE55-6D6D-4FD2-BA32-15585F31FA97}" type="datetimeFigureOut">
              <a:rPr lang="en-US"/>
              <a:pPr>
                <a:defRPr/>
              </a:pPr>
              <a:t>29-Jun-16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6761DED-D20B-406E-AD18-8AFFE6FC90D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5070C19-073C-412E-A967-E29C7B2BC5E0}" type="datetimeFigureOut">
              <a:rPr lang="en-US"/>
              <a:pPr>
                <a:defRPr/>
              </a:pPr>
              <a:t>29-Jun-16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5DF6FD7-9E80-4DEC-95B1-34B327B2472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4AF6BBA-2642-4610-86E9-98A7C661906B}" type="datetimeFigureOut">
              <a:rPr lang="en-US"/>
              <a:pPr>
                <a:defRPr/>
              </a:pPr>
              <a:t>29-Jun-16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07DEE1F-6B8D-4939-A868-069B703C26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7E8B51E1-D1C8-4AE9-8E49-4F1670EF5256}" type="datetimeFigureOut">
              <a:rPr lang="en-US"/>
              <a:pPr>
                <a:defRPr/>
              </a:pPr>
              <a:t>29-Jun-16</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F2640CDF-232A-43D7-A76D-83633ABB2A3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B0C513C7-D8AD-45E9-894F-956D5071A778}" type="datetimeFigureOut">
              <a:rPr lang="en-US"/>
              <a:pPr>
                <a:defRPr/>
              </a:pPr>
              <a:t>29-Jun-16</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ED5AE482-AD94-4591-8063-83D8FCE86B3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BE0ABF42-2B6E-4C1E-8B4C-2D61294244C8}" type="datetimeFigureOut">
              <a:rPr lang="en-US"/>
              <a:pPr>
                <a:defRPr/>
              </a:pPr>
              <a:t>29-Jun-16</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7EFA1F6D-9229-4FB1-B129-49FAE05A75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9F966E5-C1C2-4586-B1E5-8954DE4CF4FC}"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01C7151-3681-4B8D-83F1-DB4A6DE8565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83D1991-91F6-404D-971D-CD3C743A9D18}"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D3C9F38-1825-4D37-9487-4F10DDC1A2E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5BF99958-0220-4D2D-BF71-AA57C3CC8AB9}" type="datetimeFigureOut">
              <a:rPr lang="en-US"/>
              <a:pPr>
                <a:defRPr/>
              </a:pPr>
              <a:t>29-Jun-16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1DB6E967-59CB-49BE-9B95-8F0412AC105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95500C3-9F80-41CD-AB77-8CC7D5B349C8}"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1E576FA-D084-429C-B974-CCF21F84BD2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F8D8E165-B15E-42C6-9453-21BD41EB614C}" type="datetimeFigureOut">
              <a:rPr lang="en-US"/>
              <a:pPr>
                <a:defRPr/>
              </a:pPr>
              <a:t>29-Jun-16</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9781B86E-81CB-469F-89D9-183C7890CA73}"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D9A91596-874C-49A4-AA3E-BD06FF9204BB}" type="datetimeFigureOut">
              <a:rPr lang="en-US"/>
              <a:pPr>
                <a:defRPr/>
              </a:pPr>
              <a:t>29-Jun-16</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50024968-7D49-4CE3-B761-F6580FCF5622}"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DB88C5E-5BFF-451B-86E1-1E57DD61AC45}" type="datetimeFigureOut">
              <a:rPr lang="en-US"/>
              <a:pPr>
                <a:defRPr/>
              </a:pPr>
              <a:t>29-Jun-16</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327FF1CB-12FE-4035-A409-AB06ACDD0DD7}"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D1A4EBD-9772-4F8E-99C3-481033B4723D}" type="datetimeFigureOut">
              <a:rPr lang="en-US"/>
              <a:pPr>
                <a:defRPr/>
              </a:pPr>
              <a:t>29-Jun-16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E6E72A7-3A9A-4F2E-B18D-E813B1062E4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EC764AA4-BB21-4914-A7B5-3C02070D8BBB}" type="datetimeFigureOut">
              <a:rPr lang="en-US"/>
              <a:pPr>
                <a:defRPr/>
              </a:pPr>
              <a:t>29-Jun-16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7AD21E9-59D4-44BD-9841-601A2CC120C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1CDB145-6E5A-4CB9-B9C1-E283823B22E7}" type="datetimeFigureOut">
              <a:rPr lang="en-US"/>
              <a:pPr>
                <a:defRPr/>
              </a:pPr>
              <a:t>29-Jun-16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C53131FF-C3A7-4823-B04B-2E51DCFC2425}"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8F7EFFE-82AC-4947-BA3A-D4E1A198FF1C}" type="datetimeFigureOut">
              <a:rPr lang="en-US"/>
              <a:pPr>
                <a:defRPr/>
              </a:pPr>
              <a:t>29-Jun-16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5DE65C4-9F70-4041-A4A2-6A4DAF9BB75D}"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0C4CD0C6-EF92-4A7B-B3B7-1D7CE1E30C06}" type="datetimeFigureOut">
              <a:rPr lang="en-US"/>
              <a:pPr>
                <a:defRPr/>
              </a:pPr>
              <a:t>29-Jun-16</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3CC2D1F6-58CC-4E04-ABD0-E4B9E012ED9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51A31FC-16A5-420B-8DC6-1B7BAF101AD4}"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FB07CB8-3636-4863-9466-3A1D052A5387}"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702105DF-4EEE-421F-A00A-4D31870A3937}" type="datetimeFigureOut">
              <a:rPr lang="en-US"/>
              <a:pPr>
                <a:defRPr/>
              </a:pPr>
              <a:t>29-Jun-16</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35647D8A-0099-4CC9-96FC-4B77775506B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844ABDA0-E723-4F7B-AC01-34BA63A6D3B2}" type="datetimeFigureOut">
              <a:rPr lang="en-US"/>
              <a:pPr>
                <a:defRPr/>
              </a:pPr>
              <a:t>29-Jun-16</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B7F637B3-5143-4346-A600-2FC9A976856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5C07B32-7513-46E6-B1BA-5CB0DC2AA875}"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1B8BA96-7135-49F3-867F-66924DC679EB}"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56213E08-21D4-4BCB-BCCF-24C50D0AA835}" type="datetimeFigureOut">
              <a:rPr lang="en-US"/>
              <a:pPr>
                <a:defRPr/>
              </a:pPr>
              <a:t>29-Jun-16</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3B26DD6A-817C-4076-A25C-EA77B3BBD42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185F944-4FD5-4BF6-814B-6BE9BE3E3A06}" type="datetimeFigureOut">
              <a:rPr lang="en-US"/>
              <a:pPr>
                <a:defRPr/>
              </a:pPr>
              <a:t>29-Jun-16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D191B67-760C-4B9C-80B2-B5B5FC8515AC}"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7E03891A-2312-4E27-97D0-C651C9D98CD0}" type="datetimeFigureOut">
              <a:rPr lang="en-US"/>
              <a:pPr>
                <a:defRPr/>
              </a:pPr>
              <a:t>29-Jun-16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3EFD27D-5831-44EE-ADA7-DE9C7D7E8E4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25DCE787-EF03-44F5-841B-4CEF08BEC6FF}" type="datetimeFigureOut">
              <a:rPr lang="en-US"/>
              <a:pPr>
                <a:defRPr/>
              </a:pPr>
              <a:t>29-Jun-16</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C8B1DD7D-1746-4E9E-9912-45250C8DF7A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8CD6667-7788-4812-A73F-73F6FB5312E5}" type="datetimeFigureOut">
              <a:rPr lang="en-US"/>
              <a:pPr>
                <a:defRPr/>
              </a:pPr>
              <a:t>29-Jun-16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1CC0F6D-726E-43CC-B0C7-0FB774A1F8E9}"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AC2DD01-CA11-4B0E-A5B1-9D64AEAA19F0}" type="datetimeFigureOut">
              <a:rPr lang="en-US"/>
              <a:pPr>
                <a:defRPr/>
              </a:pPr>
              <a:t>29-Jun-16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4BE0F7D-F4DD-4574-AFFE-C59E40375B9D}"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5C6D2045-5F9E-446F-980F-B0C19C89D151}" type="datetimeFigureOut">
              <a:rPr lang="en-US"/>
              <a:pPr>
                <a:defRPr/>
              </a:pPr>
              <a:t>29-Jun-16</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56C37D3-177C-4E4C-8305-1619D31A9F22}"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C0CB165D-89CC-431F-9D40-7D1FAAFA7F34}" type="datetimeFigureOut">
              <a:rPr lang="en-US"/>
              <a:pPr>
                <a:defRPr/>
              </a:pPr>
              <a:t>29-Jun-16</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E7B8D8B5-8AB4-44B7-BF2C-EDF4DBFD2802}"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BAA2725-B73C-4B79-8854-C9B247A00628}"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D12B627-F824-4847-AFC8-5BA463444855}"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D117D81-886F-4A57-B8D8-9E216BC13B66}"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DAAE377-617B-4D5F-B7A7-2A2614F750A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smtClean="0"/>
            </a:lvl1pPr>
          </a:lstStyle>
          <a:p>
            <a:pPr>
              <a:defRPr/>
            </a:pPr>
            <a:fld id="{5816E256-6545-453D-9212-18C27A071A69}" type="datetimeFigureOut">
              <a:rPr lang="en-US"/>
              <a:pPr>
                <a:defRPr/>
              </a:pPr>
              <a:t>29-Jun-16</a:t>
            </a:fld>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DA7EF325-5D66-402D-ACBF-EA749D1FF7AF}"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1EE2838-92C1-441F-9E65-A54310DBE2A8}"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0E8EC3B-DFD7-4669-9135-3BAC8A007FC3}"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DEC3022A-54EB-44E4-9C1C-7B254366FF31}" type="datetimeFigureOut">
              <a:rPr lang="en-US"/>
              <a:pPr>
                <a:defRPr/>
              </a:pPr>
              <a:t>29-Jun-16</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57AC472B-A7A4-4B51-A622-CBF27B53C63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3B79B17-B3EB-4D11-8296-19BB9C63D571}" type="datetimeFigureOut">
              <a:rPr lang="en-US"/>
              <a:pPr>
                <a:defRPr/>
              </a:pPr>
              <a:t>29-Jun-16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930E9E5-B0F9-4612-9234-D155BE7DD1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C043DA0A-523C-4B01-8329-FFF911EB960F}" type="datetimeFigureOut">
              <a:rPr lang="en-US"/>
              <a:pPr>
                <a:defRPr/>
              </a:pPr>
              <a:t>29-Jun-16</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B63923B0-B51C-472F-9731-E456D95572E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5279D25-B3AA-4C25-AAEE-0ECEBCEC8C17}" type="datetimeFigureOut">
              <a:rPr lang="en-US"/>
              <a:pPr>
                <a:defRPr/>
              </a:pPr>
              <a:t>29-Jun-16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BF3D3F72-1C5B-4787-BDA2-DBBEA82F6F96}"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055BC3A6-3BFD-4B36-BF13-EB219175EDE9}" type="datetimeFigureOut">
              <a:rPr lang="en-US"/>
              <a:pPr>
                <a:defRPr/>
              </a:pPr>
              <a:t>29-Jun-16</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B0A241C-A8DA-490C-B9AE-0859002828B8}"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fld id="{8558D107-05A5-44DD-84DE-D9C80C7D2681}"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95A91555-C7AF-4068-BF8B-6D95B954AF1C}"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56B24FC8-9C34-40B8-8757-29579E5FCE40}" type="datetimeFigureOut">
              <a:rPr lang="en-US"/>
              <a:pPr>
                <a:defRPr/>
              </a:pPr>
              <a:t>29-Jun-16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CFB2C01C-DF3C-4D8D-B523-E3E4A5B6619C}"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6CE126E0-C31A-4BA5-B1E9-93ED4803AF7D}" type="datetimeFigureOut">
              <a:rPr lang="en-US"/>
              <a:pPr>
                <a:defRPr/>
              </a:pPr>
              <a:t>29-Jun-16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BF626D88-5355-4669-8C8D-76F0D408F5B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3B3CFE8-21EC-4F80-A25E-1EBE01560733}"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FB141B0-709C-4ACD-A2CA-B9F9662A8ACA}"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4706A94-7408-45CA-906B-A0417E4BBD9A}" type="datetimeFigureOut">
              <a:rPr lang="en-US"/>
              <a:pPr>
                <a:defRPr/>
              </a:pPr>
              <a:t>29-Jun-16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604965D-7E16-4A1E-8D4D-198F241FC056}"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800155FC-B4B9-4765-A4D4-E2D674D8EE57}" type="datetimeFigureOut">
              <a:rPr lang="en-US"/>
              <a:pPr>
                <a:defRPr/>
              </a:pPr>
              <a:t>29-Jun-16</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9C39F82E-672A-411C-914B-AD9DBEBFFAAD}"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DC75C1F-FC7B-4BEC-ACC9-D900FB1029AA}"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03498CC-FC87-4D61-A0F6-114A9F583A29}"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7F4527DE-B168-4548-9E01-325C33A5A14C}"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F5D34B8-60C4-4FCA-B757-25521E2C46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7B0D41C-2576-4FEA-9AEA-CF8BE5429871}" type="datetimeFigureOut">
              <a:rPr lang="en-US"/>
              <a:pPr>
                <a:defRPr/>
              </a:pPr>
              <a:t>29-Jun-16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5FCA72B-A0C3-4DCD-BA80-143F8787CBE4}"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0B4D854-B0FE-4BA0-89B7-8C327AB9F210}" type="datetimeFigureOut">
              <a:rPr lang="en-US"/>
              <a:pPr>
                <a:defRPr/>
              </a:pPr>
              <a:t>29-Jun-16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6D01655-B48C-4F8B-8B5B-A863B1623F40}"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CE39C946-BCBA-427B-914C-8F5C026CC70D}" type="datetimeFigureOut">
              <a:rPr lang="en-US"/>
              <a:pPr>
                <a:defRPr/>
              </a:pPr>
              <a:t>29-Jun-16</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9E0AAB08-AA9C-4BBE-9315-65D8F4FAF3E1}"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C2717AE5-9583-4BDA-A966-6730C9586112}" type="datetimeFigureOut">
              <a:rPr lang="en-US"/>
              <a:pPr>
                <a:defRPr/>
              </a:pPr>
              <a:t>29-Jun-16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9BCF422-8592-4656-8E47-79A49AF8C2DE}"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CFDA3F6-9D52-4AC2-9EF7-D387D8FCDAF1}" type="datetimeFigureOut">
              <a:rPr lang="en-US"/>
              <a:pPr>
                <a:defRPr/>
              </a:pPr>
              <a:t>29-Jun-16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7B7EF87-58E4-4492-B0DC-E36A3E5DDBB4}"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4E010BB-4DBD-4120-96C0-6349F4377829}" type="datetimeFigureOut">
              <a:rPr lang="en-US"/>
              <a:pPr>
                <a:defRPr/>
              </a:pPr>
              <a:t>29-Jun-16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DCA6418-8E18-463C-B565-828601D81DF5}"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50AAE1C-C1D1-4592-9CE7-A853E0FFC1EC}" type="datetimeFigureOut">
              <a:rPr lang="en-US"/>
              <a:pPr>
                <a:defRPr/>
              </a:pPr>
              <a:t>29-Jun-16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6A5C108-74FB-4A49-814E-7D659D732783}"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01ABA74-82F2-4B0C-9841-AB44973DD369}"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C0213F0-A792-4EFD-A321-3E6A71DFD1DB}"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D786E6A-FD1C-4318-8848-587BF0839DEE}"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D84F938-6248-4F1E-9C9B-7C6D6071343A}"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6C1DB6B2-7EA9-4B9B-8613-E3484B4C11C0}" type="datetimeFigureOut">
              <a:rPr lang="en-US"/>
              <a:pPr>
                <a:defRPr/>
              </a:pPr>
              <a:t>29-Jun-16</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DC74E358-BA23-4601-B8D7-E6D2DF5729DB}"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A40DD54-F4BA-48A9-8547-86CC99D6472F}" type="datetimeFigureOut">
              <a:rPr lang="en-US"/>
              <a:pPr>
                <a:defRPr/>
              </a:pPr>
              <a:t>29-Jun-16</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A66ED32-CA16-4C87-BB48-0C1FCCBC3E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1B2BA4B0-2A0B-4163-B584-6574D2AA9D9C}" type="datetimeFigureOut">
              <a:rPr lang="en-US"/>
              <a:pPr>
                <a:defRPr/>
              </a:pPr>
              <a:t>29-Jun-16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742EAF2-1163-4ADE-8161-C4926046EDC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F157BB82-D8E3-4862-B5DB-4A1C1EC17BFB}" type="datetimeFigureOut">
              <a:rPr lang="en-US"/>
              <a:pPr>
                <a:defRPr/>
              </a:pPr>
              <a:t>29-Jun-16</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3FF5E262-01F2-43A3-A800-7327AA2B91A3}"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36182E6B-3406-43B1-BFFE-20B3EFAC9466}" type="datetimeFigureOut">
              <a:rPr lang="en-US"/>
              <a:pPr>
                <a:defRPr/>
              </a:pPr>
              <a:t>29-Jun-16</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85509A4C-A846-4250-928E-C760CA5751F5}"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1DD09DE-0D53-41F9-AF19-3090CF1B0392}" type="datetimeFigureOut">
              <a:rPr lang="en-US"/>
              <a:pPr>
                <a:defRPr/>
              </a:pPr>
              <a:t>29-Jun-16</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EBA9BF49-1503-4207-B846-0A09D15DB113}"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56334B9B-8DBC-4107-B4FD-B3A27466500B}" type="datetimeFigureOut">
              <a:rPr lang="en-US"/>
              <a:pPr>
                <a:defRPr/>
              </a:pPr>
              <a:t>29-Jun-16</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826EB42B-DEAF-452A-B096-DF9B21AB2387}"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2C59F8E7-ACC6-4495-BED5-9F8CB89B0D85}"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87F95DBB-7A85-4C1C-808C-354E6EFB66CE}"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7936830-3272-411D-BCF1-21ABF1D07113}" type="datetimeFigureOut">
              <a:rPr lang="en-US"/>
              <a:pPr>
                <a:defRPr/>
              </a:pPr>
              <a:t>29-Jun-16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3186409-EDC9-49EC-B58D-FA1C99DBC271}"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DBF6F7FE-F3B4-453E-9AD7-4056B13CB948}" type="datetimeFigureOut">
              <a:rPr lang="en-US"/>
              <a:pPr>
                <a:defRPr/>
              </a:pPr>
              <a:t>29-Jun-16</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454E9AE4-6B5F-4170-9BEE-678183B99C71}"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E7F8492-13F0-4A30-8CF4-A3BD0835FF09}" type="datetimeFigureOut">
              <a:rPr lang="en-US"/>
              <a:pPr>
                <a:defRPr/>
              </a:pPr>
              <a:t>29-Jun-16</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69839E5-1384-4DCA-B15A-62DEB2509D58}"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DC73628-1ECA-4068-B300-9853C71B2BE5}" type="datetimeFigureOut">
              <a:rPr lang="en-US"/>
              <a:pPr>
                <a:defRPr/>
              </a:pPr>
              <a:t>29-Jun-16</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EFF33F2-2DAF-4A61-BFFB-6244BC569D10}"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72618FD0-97D5-4179-BFC3-B8879FF4DB6F}" type="datetimeFigureOut">
              <a:rPr lang="en-US"/>
              <a:pPr>
                <a:defRPr/>
              </a:pPr>
              <a:t>29-Jun-16</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94391998-8996-40BD-9AE3-B8780B9D83C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D75FE49C-29A8-41F9-B749-52CBA6D3629F}" type="datetimeFigureOut">
              <a:rPr lang="en-US"/>
              <a:pPr>
                <a:defRPr/>
              </a:pPr>
              <a:t>29-Jun-16</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0E66B9DD-F049-485A-8439-B30D4DA9827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7C041212-37F6-4A95-A0DB-75E43E824647}" type="datetimeFigureOut">
              <a:rPr lang="en-US"/>
              <a:pPr>
                <a:defRPr/>
              </a:pPr>
              <a:t>29-Jun-16</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CCCC51CE-05A8-4065-A452-04A37C6A36D7}"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4C119DCF-FE83-43FB-A3E4-2C8BCF5E3CDC}" type="datetimeFigureOut">
              <a:rPr lang="en-US"/>
              <a:pPr>
                <a:defRPr/>
              </a:pPr>
              <a:t>29-Jun-16</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122D6093-0C86-45D3-AC2D-9C49CA95538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B64710E-F106-49B3-81B9-33F17C564C1F}" type="datetimeFigureOut">
              <a:rPr lang="en-US"/>
              <a:pPr>
                <a:defRPr/>
              </a:pPr>
              <a:t>29-Jun-16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20C1DF0-3ABA-4495-86F2-7554BBF2DEAD}"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57E582A-F512-46CC-80A2-4CD87A175FD4}" type="datetimeFigureOut">
              <a:rPr lang="en-US"/>
              <a:pPr>
                <a:defRPr/>
              </a:pPr>
              <a:t>29-Jun-16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4EDF835-38CC-4347-AB1B-08343541FF95}"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5607A33E-2443-49B8-B7D2-19DD291057B7}" type="datetimeFigureOut">
              <a:rPr lang="en-US"/>
              <a:pPr>
                <a:defRPr/>
              </a:pPr>
              <a:t>29-Jun-16</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42824768-0EA2-4B91-8064-A4F595777C94}"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C3CCB2B-6991-4C55-B7D4-1E37A6E77984}" type="datetimeFigureOut">
              <a:rPr lang="en-US"/>
              <a:pPr>
                <a:defRPr/>
              </a:pPr>
              <a:t>29-Jun-16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229B3C8-BB28-4CFD-B201-4F5E7AE21206}"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F71CF0E0-9B32-48CB-8A27-ABF0DA846C62}" type="datetimeFigureOut">
              <a:rPr lang="en-US"/>
              <a:pPr>
                <a:defRPr/>
              </a:pPr>
              <a:t>29-Jun-16</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DF7EA7D4-7DFA-444E-8B1B-599F32895B76}"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B3298AD6-9C87-44BC-AE24-E04035C3D804}" type="datetimeFigureOut">
              <a:rPr lang="en-US"/>
              <a:pPr>
                <a:defRPr/>
              </a:pPr>
              <a:t>29-Jun-16</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2FD43A59-81F9-4F30-AD9F-CF76F24E3B71}"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DA76C11-C497-40F3-B69E-ED62DC5DE96E}"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B7DEFB-11E5-4AED-B397-1956B26DD637}"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01B8E03-542F-42BE-AB0B-60B4487CB1F6}" type="datetimeFigureOut">
              <a:rPr lang="en-US"/>
              <a:pPr>
                <a:defRPr/>
              </a:pPr>
              <a:t>29-Jun-16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05966FC-683C-4709-911A-332119B5B6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5.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72423101-7B58-4B8A-A3F3-DA5762D8D905}" type="datetimeFigureOut">
              <a:rPr lang="en-US"/>
              <a:pPr>
                <a:defRPr/>
              </a:pPr>
              <a:t>29-Jun-16</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C3D24BD2-A804-4EDB-B72C-201E3549A3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1" r:id="rId1"/>
    <p:sldLayoutId id="2147483847" r:id="rId2"/>
    <p:sldLayoutId id="2147483892" r:id="rId3"/>
    <p:sldLayoutId id="2147483893" r:id="rId4"/>
    <p:sldLayoutId id="2147483894" r:id="rId5"/>
    <p:sldLayoutId id="2147483895" r:id="rId6"/>
    <p:sldLayoutId id="2147483848" r:id="rId7"/>
    <p:sldLayoutId id="2147483896" r:id="rId8"/>
    <p:sldLayoutId id="2147483897" r:id="rId9"/>
    <p:sldLayoutId id="2147483849" r:id="rId10"/>
    <p:sldLayoutId id="2147483850"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fld id="{72423101-7B58-4B8A-A3F3-DA5762D8D905}" type="datetimeFigureOut">
              <a:rPr lang="en-US" smtClean="0"/>
              <a:pPr>
                <a:defRPr/>
              </a:pPr>
              <a:t>29-Jun-16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C3D24BD2-A804-4EDB-B72C-201E3549A39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a:defRPr/>
            </a:pPr>
            <a:fld id="{D6C2E15A-D020-40FF-8237-35DE0205BADC}" type="datetimeFigureOut">
              <a:rPr lang="en-US"/>
              <a:pPr>
                <a:defRPr/>
              </a:pPr>
              <a:t>29-Jun-16</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a:defRPr/>
            </a:pPr>
            <a:fld id="{BC7D9F9F-69CD-4C02-81D6-661FE96CDBE8}" type="slidenum">
              <a:rPr lang="en-US"/>
              <a:pPr>
                <a:defRPr/>
              </a:pPr>
              <a:t>‹#›</a:t>
            </a:fld>
            <a:endParaRPr lang="en-US"/>
          </a:p>
        </p:txBody>
      </p:sp>
      <p:sp>
        <p:nvSpPr>
          <p:cNvPr id="2062"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63"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3076"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3077"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smtClean="0">
                <a:solidFill>
                  <a:schemeClr val="tx2"/>
                </a:solidFill>
              </a:defRPr>
            </a:lvl1pPr>
          </a:lstStyle>
          <a:p>
            <a:pPr>
              <a:defRPr/>
            </a:pPr>
            <a:fld id="{594BBF9B-2488-4A50-8426-05EA687434BF}" type="datetimeFigureOut">
              <a:rPr lang="en-US"/>
              <a:pPr>
                <a:defRPr/>
              </a:pPr>
              <a:t>29-Jun-16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smtClean="0">
                <a:solidFill>
                  <a:srgbClr val="FFFFFF"/>
                </a:solidFill>
                <a:latin typeface="+mj-lt"/>
                <a:ea typeface="+mj-ea"/>
                <a:cs typeface="+mj-cs"/>
              </a:defRPr>
            </a:lvl1pPr>
          </a:lstStyle>
          <a:p>
            <a:pPr>
              <a:defRPr/>
            </a:pPr>
            <a:fld id="{89585346-F6DF-43B5-931A-59D43479DD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9" r:id="rId1"/>
    <p:sldLayoutId id="2147483851" r:id="rId2"/>
    <p:sldLayoutId id="2147483910" r:id="rId3"/>
    <p:sldLayoutId id="2147483852" r:id="rId4"/>
    <p:sldLayoutId id="2147483853" r:id="rId5"/>
    <p:sldLayoutId id="2147483854" r:id="rId6"/>
    <p:sldLayoutId id="2147483855" r:id="rId7"/>
    <p:sldLayoutId id="2147483911" r:id="rId8"/>
    <p:sldLayoutId id="2147483912" r:id="rId9"/>
    <p:sldLayoutId id="2147483856" r:id="rId10"/>
    <p:sldLayoutId id="2147483857"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smtClean="0">
                <a:solidFill>
                  <a:schemeClr val="tx2"/>
                </a:solidFill>
              </a:defRPr>
            </a:lvl1pPr>
          </a:lstStyle>
          <a:p>
            <a:pPr>
              <a:defRPr/>
            </a:pPr>
            <a:fld id="{B816D9D8-E941-4680-9E4A-DE05CC315DCF}" type="datetimeFigureOut">
              <a:rPr lang="en-US"/>
              <a:pPr>
                <a:defRPr/>
              </a:pPr>
              <a:t>29-Jun-16</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smtClean="0">
                <a:solidFill>
                  <a:srgbClr val="FFFFFF"/>
                </a:solidFill>
              </a:defRPr>
            </a:lvl1pPr>
          </a:lstStyle>
          <a:p>
            <a:pPr>
              <a:defRPr/>
            </a:pPr>
            <a:fld id="{F035D663-4170-46AF-8C48-D33960F2BC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858" r:id="rId2"/>
    <p:sldLayoutId id="2147483914" r:id="rId3"/>
    <p:sldLayoutId id="2147483915" r:id="rId4"/>
    <p:sldLayoutId id="2147483916" r:id="rId5"/>
    <p:sldLayoutId id="2147483859" r:id="rId6"/>
    <p:sldLayoutId id="2147483917" r:id="rId7"/>
    <p:sldLayoutId id="2147483860" r:id="rId8"/>
    <p:sldLayoutId id="2147483918" r:id="rId9"/>
    <p:sldLayoutId id="2147483861" r:id="rId10"/>
    <p:sldLayoutId id="2147483919"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512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512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smtClean="0">
                <a:solidFill>
                  <a:schemeClr val="tx2"/>
                </a:solidFill>
              </a:defRPr>
            </a:lvl1pPr>
          </a:lstStyle>
          <a:p>
            <a:pPr>
              <a:defRPr/>
            </a:pPr>
            <a:fld id="{A5D27DEA-A467-4ACB-A22E-7B2766FB0815}" type="datetimeFigureOut">
              <a:rPr lang="en-US"/>
              <a:pPr>
                <a:defRPr/>
              </a:pPr>
              <a:t>29-Jun-16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smtClean="0">
                <a:solidFill>
                  <a:srgbClr val="FFFFFF"/>
                </a:solidFill>
                <a:latin typeface="+mj-lt"/>
                <a:ea typeface="+mj-ea"/>
                <a:cs typeface="+mj-cs"/>
              </a:defRPr>
            </a:lvl1pPr>
          </a:lstStyle>
          <a:p>
            <a:pPr>
              <a:defRPr/>
            </a:pPr>
            <a:fld id="{6BD3896E-21D9-487E-A33E-057AE14C5F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0" r:id="rId1"/>
    <p:sldLayoutId id="2147483862" r:id="rId2"/>
    <p:sldLayoutId id="2147483921" r:id="rId3"/>
    <p:sldLayoutId id="2147483863" r:id="rId4"/>
    <p:sldLayoutId id="2147483864" r:id="rId5"/>
    <p:sldLayoutId id="2147483865" r:id="rId6"/>
    <p:sldLayoutId id="2147483866" r:id="rId7"/>
    <p:sldLayoutId id="2147483922" r:id="rId8"/>
    <p:sldLayoutId id="2147483923" r:id="rId9"/>
    <p:sldLayoutId id="2147483867" r:id="rId10"/>
    <p:sldLayoutId id="2147483868"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4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smtClean="0">
                <a:solidFill>
                  <a:schemeClr val="tx2"/>
                </a:solidFill>
              </a:defRPr>
            </a:lvl1pPr>
          </a:lstStyle>
          <a:p>
            <a:pPr>
              <a:defRPr/>
            </a:pPr>
            <a:fld id="{E46A048B-1E79-42BB-A36D-7F12EE421DD2}" type="datetimeFigureOut">
              <a:rPr lang="en-US"/>
              <a:pPr>
                <a:defRPr/>
              </a:pPr>
              <a:t>29-Jun-16</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smtClean="0">
                <a:solidFill>
                  <a:schemeClr val="tx2"/>
                </a:solidFill>
              </a:defRPr>
            </a:lvl1pPr>
          </a:lstStyle>
          <a:p>
            <a:pPr>
              <a:defRPr/>
            </a:pPr>
            <a:fld id="{5505D34A-3B55-44C5-B51A-BD44FC6A0617}" type="slidenum">
              <a:rPr lang="en-US"/>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24" r:id="rId1"/>
    <p:sldLayoutId id="2147483869" r:id="rId2"/>
    <p:sldLayoutId id="2147483925" r:id="rId3"/>
    <p:sldLayoutId id="2147483870" r:id="rId4"/>
    <p:sldLayoutId id="2147483871" r:id="rId5"/>
    <p:sldLayoutId id="2147483926" r:id="rId6"/>
    <p:sldLayoutId id="2147483927" r:id="rId7"/>
    <p:sldLayoutId id="2147483928" r:id="rId8"/>
    <p:sldLayoutId id="2147483929" r:id="rId9"/>
    <p:sldLayoutId id="2147483872" r:id="rId10"/>
    <p:sldLayoutId id="2147483930" r:id="rId11"/>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183"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4"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smtClean="0">
                <a:solidFill>
                  <a:schemeClr val="accent2"/>
                </a:solidFill>
              </a:defRPr>
            </a:lvl1pPr>
          </a:lstStyle>
          <a:p>
            <a:pPr>
              <a:defRPr/>
            </a:pPr>
            <a:fld id="{A0AD3066-3C94-4CDD-ABB9-CA2DAFBEEB81}" type="datetimeFigureOut">
              <a:rPr lang="en-US"/>
              <a:pPr>
                <a:defRPr/>
              </a:pPr>
              <a:t>29-Jun-16</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smtClean="0">
                <a:solidFill>
                  <a:srgbClr val="FFFFFF"/>
                </a:solidFill>
              </a:defRPr>
            </a:lvl1pPr>
          </a:lstStyle>
          <a:p>
            <a:pPr>
              <a:defRPr/>
            </a:pPr>
            <a:fld id="{201F269B-B58E-46B1-9AE5-E845D1A805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1" r:id="rId1"/>
    <p:sldLayoutId id="2147483873" r:id="rId2"/>
    <p:sldLayoutId id="2147483874" r:id="rId3"/>
    <p:sldLayoutId id="2147483875" r:id="rId4"/>
    <p:sldLayoutId id="2147483932" r:id="rId5"/>
    <p:sldLayoutId id="2147483933" r:id="rId6"/>
    <p:sldLayoutId id="2147483876" r:id="rId7"/>
    <p:sldLayoutId id="2147483877" r:id="rId8"/>
    <p:sldLayoutId id="2147483878" r:id="rId9"/>
    <p:sldLayoutId id="2147483879" r:id="rId10"/>
    <p:sldLayoutId id="2147483880"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8201"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smtClean="0">
                <a:solidFill>
                  <a:schemeClr val="bg2">
                    <a:shade val="50000"/>
                    <a:satMod val="200000"/>
                  </a:schemeClr>
                </a:solidFill>
              </a:defRPr>
            </a:lvl1pPr>
            <a:extLst/>
          </a:lstStyle>
          <a:p>
            <a:pPr>
              <a:defRPr/>
            </a:pPr>
            <a:fld id="{BB29FA1E-93F0-46DA-AADF-1B2F602CA415}" type="datetimeFigureOut">
              <a:rPr lang="en-US"/>
              <a:pPr>
                <a:defRPr/>
              </a:pPr>
              <a:t>29-Jun-16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a:defRPr/>
            </a:pPr>
            <a:fld id="{80A6DCBB-2887-4DC4-AEF0-568BBA472BAF}"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34" r:id="rId1"/>
    <p:sldLayoutId id="2147483881" r:id="rId2"/>
    <p:sldLayoutId id="2147483935" r:id="rId3"/>
    <p:sldLayoutId id="2147483882" r:id="rId4"/>
    <p:sldLayoutId id="2147483936" r:id="rId5"/>
    <p:sldLayoutId id="2147483883" r:id="rId6"/>
    <p:sldLayoutId id="2147483937" r:id="rId7"/>
    <p:sldLayoutId id="2147483938" r:id="rId8"/>
    <p:sldLayoutId id="2147483939" r:id="rId9"/>
    <p:sldLayoutId id="2147483884" r:id="rId10"/>
    <p:sldLayoutId id="2147483885"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9220"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smtClean="0">
                <a:solidFill>
                  <a:schemeClr val="tx2"/>
                </a:solidFill>
              </a:defRPr>
            </a:lvl1pPr>
          </a:lstStyle>
          <a:p>
            <a:pPr>
              <a:defRPr/>
            </a:pPr>
            <a:fld id="{FFD2D5A4-EFFB-4EA8-A549-DECA70965353}" type="datetimeFigureOut">
              <a:rPr lang="en-US"/>
              <a:pPr>
                <a:defRPr/>
              </a:pPr>
              <a:t>29-Jun-16</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9CD0A557-C667-46DB-8D82-093D80729C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886" r:id="rId4"/>
    <p:sldLayoutId id="2147483887" r:id="rId5"/>
    <p:sldLayoutId id="2147483943" r:id="rId6"/>
    <p:sldLayoutId id="2147483888" r:id="rId7"/>
    <p:sldLayoutId id="2147483944" r:id="rId8"/>
    <p:sldLayoutId id="2147483945" r:id="rId9"/>
    <p:sldLayoutId id="2147483889" r:id="rId10"/>
    <p:sldLayoutId id="2147483890"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solidFill>
                  <a:srgbClr val="7B9899"/>
                </a:solidFill>
                <a:latin typeface="Times New Roman" pitchFamily="18" charset="0"/>
                <a:cs typeface="Times New Roman" pitchFamily="18" charset="0"/>
              </a:rPr>
              <a:t>Running head: Life of prisoners</a:t>
            </a:r>
          </a:p>
        </p:txBody>
      </p:sp>
      <p:sp>
        <p:nvSpPr>
          <p:cNvPr id="66563" name="Content Placeholder 2"/>
          <p:cNvSpPr>
            <a:spLocks noGrp="1"/>
          </p:cNvSpPr>
          <p:nvPr>
            <p:ph sz="quarter" idx="1"/>
          </p:nvPr>
        </p:nvSpPr>
        <p:spPr>
          <a:xfrm>
            <a:off x="304800" y="1676400"/>
            <a:ext cx="8229600" cy="4525963"/>
          </a:xfrm>
        </p:spPr>
        <p:txBody>
          <a:bodyPr/>
          <a:lstStyle/>
          <a:p>
            <a:pPr algn="ctr">
              <a:buFont typeface="Wingdings 2" pitchFamily="18" charset="2"/>
              <a:buNone/>
            </a:pPr>
            <a:r>
              <a:rPr lang="en-US" smtClean="0">
                <a:latin typeface="Times New Roman" pitchFamily="18" charset="0"/>
                <a:cs typeface="Times New Roman" pitchFamily="18" charset="0"/>
              </a:rPr>
              <a:t>Life of prisoners</a:t>
            </a:r>
          </a:p>
          <a:p>
            <a:pPr algn="ctr">
              <a:buFont typeface="Wingdings 2" pitchFamily="18" charset="2"/>
              <a:buNone/>
            </a:pPr>
            <a:endParaRPr lang="en-US" smtClean="0">
              <a:latin typeface="Times New Roman" pitchFamily="18" charset="0"/>
              <a:cs typeface="Times New Roman" pitchFamily="18" charset="0"/>
            </a:endParaRPr>
          </a:p>
          <a:p>
            <a:pPr algn="ctr">
              <a:buFont typeface="Wingdings 2" pitchFamily="18" charset="2"/>
              <a:buNone/>
            </a:pPr>
            <a:r>
              <a:rPr lang="en-US" smtClean="0">
                <a:latin typeface="Times New Roman" pitchFamily="18" charset="0"/>
                <a:cs typeface="Times New Roman" pitchFamily="18" charset="0"/>
              </a:rPr>
              <a:t>Student</a:t>
            </a:r>
          </a:p>
          <a:p>
            <a:pPr algn="ctr">
              <a:buFont typeface="Wingdings 2" pitchFamily="18" charset="2"/>
              <a:buNone/>
            </a:pPr>
            <a:endParaRPr lang="en-US" smtClean="0">
              <a:latin typeface="Times New Roman" pitchFamily="18" charset="0"/>
              <a:cs typeface="Times New Roman" pitchFamily="18" charset="0"/>
            </a:endParaRPr>
          </a:p>
          <a:p>
            <a:pPr algn="ctr">
              <a:buFont typeface="Wingdings 2" pitchFamily="18" charset="2"/>
              <a:buNone/>
            </a:pPr>
            <a:r>
              <a:rPr lang="en-US" smtClean="0">
                <a:latin typeface="Times New Roman" pitchFamily="18" charset="0"/>
                <a:cs typeface="Times New Roman" pitchFamily="18" charset="0"/>
              </a:rPr>
              <a:t>Lecturer</a:t>
            </a:r>
          </a:p>
          <a:p>
            <a:pPr algn="ctr">
              <a:buFont typeface="Wingdings 2" pitchFamily="18" charset="2"/>
              <a:buNone/>
            </a:pPr>
            <a:endParaRPr lang="en-US" smtClean="0">
              <a:latin typeface="Times New Roman" pitchFamily="18" charset="0"/>
              <a:cs typeface="Times New Roman" pitchFamily="18" charset="0"/>
            </a:endParaRPr>
          </a:p>
          <a:p>
            <a:pPr algn="ctr">
              <a:buFont typeface="Wingdings 2" pitchFamily="18" charset="2"/>
              <a:buNone/>
            </a:pPr>
            <a:r>
              <a:rPr lang="en-US" smtClean="0">
                <a:latin typeface="Times New Roman" pitchFamily="18" charset="0"/>
                <a:cs typeface="Times New Roman" pitchFamily="18" charset="0"/>
              </a:rPr>
              <a:t>Course</a:t>
            </a:r>
          </a:p>
        </p:txBody>
      </p:sp>
    </p:spTree>
  </p:cSld>
  <p:clrMapOvr>
    <a:masterClrMapping/>
  </p:clrMapOvr>
  <p:transition spd="med" advTm="4000">
    <p:dissolve/>
    <p:sndAc>
      <p:stSnd>
        <p:snd r:embed="rId3" name="bomb.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Question: Two recommendations that will positively affect the life of prisoners</a:t>
            </a:r>
            <a:r>
              <a:rPr lang="en-US" dirty="0" smtClean="0"/>
              <a:t/>
            </a:r>
            <a:br>
              <a:rPr lang="en-US" dirty="0" smtClean="0"/>
            </a:br>
            <a:endParaRPr lang="en-US" dirty="0"/>
          </a:p>
        </p:txBody>
      </p:sp>
      <p:sp>
        <p:nvSpPr>
          <p:cNvPr id="74755" name="Content Placeholder 2"/>
          <p:cNvSpPr>
            <a:spLocks noGrp="1"/>
          </p:cNvSpPr>
          <p:nvPr>
            <p:ph sz="quarter" idx="1"/>
          </p:nvPr>
        </p:nvSpPr>
        <p:spPr>
          <a:xfrm>
            <a:off x="457200" y="1600200"/>
            <a:ext cx="7467600" cy="4873625"/>
          </a:xfrm>
        </p:spPr>
        <p:txBody>
          <a:bodyPr/>
          <a:lstStyle/>
          <a:p>
            <a:r>
              <a:rPr lang="en-US" sz="1800" smtClean="0">
                <a:latin typeface="Times New Roman" pitchFamily="18" charset="0"/>
                <a:cs typeface="Times New Roman" pitchFamily="18" charset="0"/>
              </a:rPr>
              <a:t>Separating dangerous prisoners from petty prisoners and also with prisoners with special needs. They should be separated and strict laws be introduced so that prisoners have no other option but to abide by. </a:t>
            </a:r>
          </a:p>
          <a:p>
            <a:r>
              <a:rPr lang="en-US" sz="1800" smtClean="0">
                <a:latin typeface="Times New Roman" pitchFamily="18" charset="0"/>
                <a:cs typeface="Times New Roman" pitchFamily="18" charset="0"/>
              </a:rPr>
              <a:t>Judges should pass a sentence that is just and fair which is according to the law so as to seal litigation avenues. When all those conditions are adhered, then prisoners will not have any avenue of appealing the sentence. </a:t>
            </a:r>
          </a:p>
          <a:p>
            <a:endParaRPr lang="en-US" smtClean="0"/>
          </a:p>
        </p:txBody>
      </p:sp>
    </p:spTree>
  </p:cSld>
  <p:clrMapOvr>
    <a:masterClrMapping/>
  </p:clrMapOvr>
  <p:transition spd="med" advClick="0" advTm="4000">
    <p:circle/>
    <p:sndAc>
      <p:stSnd>
        <p:snd r:embed="rId3" name="coin.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Conclusion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indent="274320">
              <a:buNone/>
            </a:pPr>
            <a:r>
              <a:rPr lang="en-US" sz="1800" dirty="0" smtClean="0">
                <a:latin typeface="Times New Roman" pitchFamily="18" charset="0"/>
                <a:cs typeface="Times New Roman" pitchFamily="18" charset="0"/>
              </a:rPr>
              <a:t>Though life of prisoners have so much improved compared with colonial era, still conditions in jails and prison are not much favorable for human health. Jails are even worse than prison. A lot needs to be done so as to improve conditions of jails and prison so that inmates can leave without health and psychological problems. Male offenders are violent and should always be separated from female offenders and more prison be build and policies be changed to encourage non-custodial sentences for petty offender.</a:t>
            </a:r>
            <a:endParaRPr lang="en-US" sz="1800" dirty="0">
              <a:latin typeface="Times New Roman" pitchFamily="18" charset="0"/>
              <a:cs typeface="Times New Roman" pitchFamily="18" charset="0"/>
            </a:endParaRPr>
          </a:p>
        </p:txBody>
      </p:sp>
    </p:spTree>
  </p:cSld>
  <p:clrMapOvr>
    <a:masterClrMapping/>
  </p:clrMapOvr>
  <p:transition spd="med" advClick="0" advTm="4000">
    <p:checker dir="vert"/>
    <p:sndAc>
      <p:stSnd>
        <p:snd r:embed="rId2" name="explode.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2400" b="1" dirty="0" smtClean="0"/>
              <a:t/>
            </a:r>
            <a:br>
              <a:rPr lang="en-US" sz="2400" b="1" dirty="0" smtClean="0"/>
            </a:br>
            <a:r>
              <a:rPr lang="en-US" sz="2400" b="1" dirty="0" smtClean="0"/>
              <a:t>References</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lnSpcReduction="10000"/>
          </a:bodyPr>
          <a:lstStyle/>
          <a:p>
            <a:pPr marL="274320" indent="-274320" fontAlgn="auto">
              <a:spcBef>
                <a:spcPts val="580"/>
              </a:spcBef>
              <a:spcAft>
                <a:spcPts val="0"/>
              </a:spcAft>
              <a:buFont typeface="Wingdings 2"/>
              <a:buNone/>
              <a:defRPr/>
            </a:pPr>
            <a:r>
              <a:rPr lang="en-US" sz="1800" dirty="0" smtClean="0">
                <a:latin typeface="Times New Roman" pitchFamily="18" charset="0"/>
                <a:cs typeface="Times New Roman" pitchFamily="18" charset="0"/>
              </a:rPr>
              <a:t>Maruschak, L. M., Berzofsky, M., &amp; Unangst, J. (2015). Medical problems of state and federal prisoners and jail inmates, 2011–12. </a:t>
            </a:r>
            <a:r>
              <a:rPr lang="en-US" sz="1800" i="1" dirty="0" smtClean="0">
                <a:latin typeface="Times New Roman" pitchFamily="18" charset="0"/>
                <a:cs typeface="Times New Roman" pitchFamily="18" charset="0"/>
              </a:rPr>
              <a:t>Washington, DC: US Department of Justice, Office of Justice Programs, Bureau of Justice Statistics</a:t>
            </a:r>
            <a:r>
              <a:rPr lang="en-US" sz="1800" dirty="0" smtClean="0">
                <a:latin typeface="Times New Roman" pitchFamily="18" charset="0"/>
                <a:cs typeface="Times New Roman" pitchFamily="18" charset="0"/>
              </a:rPr>
              <a:t>.</a:t>
            </a:r>
          </a:p>
          <a:p>
            <a:pPr marL="274320" indent="-274320" fontAlgn="auto">
              <a:spcBef>
                <a:spcPts val="580"/>
              </a:spcBef>
              <a:spcAft>
                <a:spcPts val="0"/>
              </a:spcAft>
              <a:buFont typeface="Wingdings 2"/>
              <a:buNone/>
              <a:defRPr/>
            </a:pPr>
            <a:endParaRPr lang="en-US" sz="1800" dirty="0" smtClean="0">
              <a:latin typeface="Times New Roman" pitchFamily="18" charset="0"/>
              <a:cs typeface="Times New Roman" pitchFamily="18" charset="0"/>
            </a:endParaRPr>
          </a:p>
          <a:p>
            <a:pPr marL="274320" indent="-274320" fontAlgn="auto">
              <a:spcBef>
                <a:spcPts val="580"/>
              </a:spcBef>
              <a:spcAft>
                <a:spcPts val="0"/>
              </a:spcAft>
              <a:buFont typeface="Wingdings 2"/>
              <a:buNone/>
              <a:defRPr/>
            </a:pPr>
            <a:r>
              <a:rPr lang="en-US" sz="1800" dirty="0" smtClean="0">
                <a:latin typeface="Times New Roman" pitchFamily="18" charset="0"/>
                <a:cs typeface="Times New Roman" pitchFamily="18" charset="0"/>
              </a:rPr>
              <a:t>Chesney-Lind, M., &amp; Pasko, L. (2013). </a:t>
            </a:r>
            <a:r>
              <a:rPr lang="en-US" sz="1800" i="1" dirty="0" smtClean="0">
                <a:latin typeface="Times New Roman" pitchFamily="18" charset="0"/>
                <a:cs typeface="Times New Roman" pitchFamily="18" charset="0"/>
              </a:rPr>
              <a:t>The female offender: Girls, women, and crime</a:t>
            </a:r>
            <a:r>
              <a:rPr lang="en-US" sz="1800" dirty="0" smtClean="0">
                <a:latin typeface="Times New Roman" pitchFamily="18" charset="0"/>
                <a:cs typeface="Times New Roman" pitchFamily="18" charset="0"/>
              </a:rPr>
              <a:t>. Sage.</a:t>
            </a:r>
          </a:p>
          <a:p>
            <a:pPr marL="274320" indent="-274320" fontAlgn="auto">
              <a:spcBef>
                <a:spcPts val="580"/>
              </a:spcBef>
              <a:spcAft>
                <a:spcPts val="0"/>
              </a:spcAft>
              <a:buFont typeface="Wingdings 2"/>
              <a:buNone/>
              <a:defRPr/>
            </a:pPr>
            <a:endParaRPr lang="en-US" sz="1800" dirty="0" smtClean="0">
              <a:latin typeface="Times New Roman" pitchFamily="18" charset="0"/>
              <a:cs typeface="Times New Roman" pitchFamily="18" charset="0"/>
            </a:endParaRPr>
          </a:p>
          <a:p>
            <a:pPr marL="274320" indent="-274320" fontAlgn="auto">
              <a:spcBef>
                <a:spcPts val="580"/>
              </a:spcBef>
              <a:spcAft>
                <a:spcPts val="0"/>
              </a:spcAft>
              <a:buFont typeface="Wingdings 2"/>
              <a:buNone/>
              <a:defRPr/>
            </a:pPr>
            <a:r>
              <a:rPr lang="en-US" sz="1800" dirty="0" smtClean="0">
                <a:latin typeface="Times New Roman" pitchFamily="18" charset="0"/>
                <a:cs typeface="Times New Roman" pitchFamily="18" charset="0"/>
              </a:rPr>
              <a:t>Jones, A. (2015). Education Behind Bars: Comparing Private and State Correctional Facilities</a:t>
            </a:r>
          </a:p>
          <a:p>
            <a:pPr marL="274320" indent="-274320" fontAlgn="auto">
              <a:spcBef>
                <a:spcPts val="580"/>
              </a:spcBef>
              <a:spcAft>
                <a:spcPts val="0"/>
              </a:spcAft>
              <a:buFont typeface="Wingdings 2"/>
              <a:buNone/>
              <a:defRPr/>
            </a:pPr>
            <a:endParaRPr lang="en-US" sz="1800" dirty="0" smtClean="0">
              <a:latin typeface="Times New Roman" pitchFamily="18" charset="0"/>
              <a:cs typeface="Times New Roman" pitchFamily="18" charset="0"/>
            </a:endParaRPr>
          </a:p>
          <a:p>
            <a:pPr marL="274320" indent="-274320" fontAlgn="auto">
              <a:spcBef>
                <a:spcPts val="580"/>
              </a:spcBef>
              <a:spcAft>
                <a:spcPts val="0"/>
              </a:spcAft>
              <a:buFont typeface="Wingdings 2"/>
              <a:buNone/>
              <a:defRPr/>
            </a:pPr>
            <a:r>
              <a:rPr lang="en-US" sz="1800" dirty="0" smtClean="0">
                <a:latin typeface="Times New Roman" pitchFamily="18" charset="0"/>
                <a:cs typeface="Times New Roman" pitchFamily="18" charset="0"/>
              </a:rPr>
              <a:t>Scully, D. (2013). </a:t>
            </a:r>
            <a:r>
              <a:rPr lang="en-US" sz="1800" i="1" dirty="0" smtClean="0">
                <a:latin typeface="Times New Roman" pitchFamily="18" charset="0"/>
                <a:cs typeface="Times New Roman" pitchFamily="18" charset="0"/>
              </a:rPr>
              <a:t>Understanding sexual violence: A study of convicted rapists</a:t>
            </a:r>
            <a:r>
              <a:rPr lang="en-US" sz="1800" dirty="0" smtClean="0">
                <a:latin typeface="Times New Roman" pitchFamily="18" charset="0"/>
                <a:cs typeface="Times New Roman" pitchFamily="18" charset="0"/>
              </a:rPr>
              <a:t>. Routledge.</a:t>
            </a:r>
          </a:p>
          <a:p>
            <a:pPr marL="274320" indent="-274320" fontAlgn="auto">
              <a:spcBef>
                <a:spcPts val="580"/>
              </a:spcBef>
              <a:spcAft>
                <a:spcPts val="0"/>
              </a:spcAft>
              <a:buFont typeface="Wingdings 2"/>
              <a:buChar char=""/>
              <a:defRPr/>
            </a:pPr>
            <a:endParaRPr lang="en-US" sz="1800" dirty="0" smtClean="0">
              <a:latin typeface="Times New Roman" pitchFamily="18" charset="0"/>
              <a:cs typeface="Times New Roman" pitchFamily="18" charset="0"/>
            </a:endParaRPr>
          </a:p>
          <a:p>
            <a:pPr marL="274320" indent="-274320" fontAlgn="auto">
              <a:spcBef>
                <a:spcPts val="580"/>
              </a:spcBef>
              <a:spcAft>
                <a:spcPts val="0"/>
              </a:spcAft>
              <a:buFont typeface="Wingdings 2"/>
              <a:buNone/>
              <a:defRPr/>
            </a:pPr>
            <a:r>
              <a:rPr lang="en-US" sz="1800" dirty="0" smtClean="0">
                <a:latin typeface="Times New Roman" pitchFamily="18" charset="0"/>
                <a:cs typeface="Times New Roman" pitchFamily="18" charset="0"/>
              </a:rPr>
              <a:t>Schlanger, M. (2015). Trends in prisoner litigation, as the PLRA enters adulthood. </a:t>
            </a:r>
            <a:r>
              <a:rPr lang="en-US" sz="1800" i="1" dirty="0" smtClean="0">
                <a:latin typeface="Times New Roman" pitchFamily="18" charset="0"/>
                <a:cs typeface="Times New Roman" pitchFamily="18" charset="0"/>
              </a:rPr>
              <a:t>UC Irvine Law Review</a:t>
            </a:r>
            <a:r>
              <a:rPr lang="en-US" sz="1800" dirty="0" smtClean="0">
                <a:latin typeface="Times New Roman" pitchFamily="18" charset="0"/>
                <a:cs typeface="Times New Roman" pitchFamily="18" charset="0"/>
              </a:rPr>
              <a:t>, 14-020</a:t>
            </a:r>
            <a:endParaRPr lang="en-US" sz="1800" dirty="0">
              <a:latin typeface="Times New Roman" pitchFamily="18" charset="0"/>
              <a:cs typeface="Times New Roman" pitchFamily="18" charset="0"/>
            </a:endParaRPr>
          </a:p>
        </p:txBody>
      </p:sp>
    </p:spTree>
  </p:cSld>
  <p:clrMapOvr>
    <a:masterClrMapping/>
  </p:clrMapOvr>
  <p:transition spd="med" advClick="0" advTm="0">
    <p:comb dir="vert"/>
    <p:sndAc>
      <p:stSnd>
        <p:snd r:embed="rId3" name="push.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imes New Roman" pitchFamily="18" charset="0"/>
                <a:cs typeface="Times New Roman" pitchFamily="18" charset="0"/>
              </a:rPr>
              <a:t>Introduction</a:t>
            </a:r>
            <a:endParaRPr lang="en-US" sz="24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buNone/>
            </a:pP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Life of prisoners in jails and prison is different. Male and female inmates are different and that is why there is a significant difference in their population in prison and jails. The magnitude of offenses committed by those in state and federal prisons are not the same. The is a big difference between private prisons and non private prisons. Lives of  prisoners have changed due to change in prison conditions though there is the existence of violence. </a:t>
            </a:r>
            <a:r>
              <a:rPr lang="en-US" sz="1800" dirty="0" smtClean="0">
                <a:latin typeface="Times New Roman" pitchFamily="18" charset="0"/>
                <a:cs typeface="Times New Roman" pitchFamily="18" charset="0"/>
              </a:rPr>
              <a:t>Cases of prison litigation have so much increased. </a:t>
            </a:r>
            <a:endParaRPr lang="en-US" sz="1800" dirty="0">
              <a:latin typeface="Times New Roman" pitchFamily="18" charset="0"/>
              <a:cs typeface="Times New Roman" pitchFamily="18" charset="0"/>
            </a:endParaRPr>
          </a:p>
        </p:txBody>
      </p:sp>
    </p:spTree>
  </p:cSld>
  <p:clrMapOvr>
    <a:masterClrMapping/>
  </p:clrMapOvr>
  <p:transition spd="med" advTm="4000">
    <p:cover dir="u"/>
    <p:sndAc>
      <p:stSnd>
        <p:snd r:embed="rId2" name="suction.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p:txBody>
          <a:bodyPr/>
          <a:lstStyle/>
          <a:p>
            <a:r>
              <a:rPr lang="en-US" sz="1800" smtClean="0">
                <a:latin typeface="Times New Roman" pitchFamily="18" charset="0"/>
                <a:cs typeface="Times New Roman" pitchFamily="18" charset="0"/>
              </a:rPr>
              <a:t>Inmates in jails stays shorter period while inmates in prison stay there for a longer period. </a:t>
            </a:r>
          </a:p>
          <a:p>
            <a:r>
              <a:rPr lang="en-US" sz="1800" smtClean="0">
                <a:latin typeface="Times New Roman" pitchFamily="18" charset="0"/>
                <a:cs typeface="Times New Roman" pitchFamily="18" charset="0"/>
              </a:rPr>
              <a:t>Most inmates in prison committed serious offenses while inmates in jails committed  petty offenses , Maruschak, L. M., et al (2015).</a:t>
            </a:r>
          </a:p>
          <a:p>
            <a:r>
              <a:rPr lang="en-US" sz="1800" smtClean="0">
                <a:latin typeface="Times New Roman" pitchFamily="18" charset="0"/>
                <a:cs typeface="Times New Roman" pitchFamily="18" charset="0"/>
              </a:rPr>
              <a:t>Inmates in jails faces hard conditions than inmates in prison</a:t>
            </a:r>
          </a:p>
          <a:p>
            <a:r>
              <a:rPr lang="en-US" sz="1800" smtClean="0">
                <a:latin typeface="Times New Roman" pitchFamily="18" charset="0"/>
                <a:cs typeface="Times New Roman" pitchFamily="18" charset="0"/>
              </a:rPr>
              <a:t>Inmates is prison are much rehabilitated than inmates in jails</a:t>
            </a:r>
          </a:p>
          <a:p>
            <a:r>
              <a:rPr lang="en-US" sz="1800" smtClean="0">
                <a:latin typeface="Times New Roman" pitchFamily="18" charset="0"/>
                <a:cs typeface="Times New Roman" pitchFamily="18" charset="0"/>
              </a:rPr>
              <a:t>Inmates in prison are given more freedom than inmates in jails</a:t>
            </a:r>
          </a:p>
        </p:txBody>
      </p:sp>
      <p:sp>
        <p:nvSpPr>
          <p:cNvPr id="2" name="Title 1"/>
          <p:cNvSpPr>
            <a:spLocks noGrp="1"/>
          </p:cNvSpPr>
          <p:nvPr>
            <p:ph type="title"/>
          </p:nvPr>
        </p:nvSpPr>
        <p:spPr/>
        <p:txBody>
          <a:bodyPr/>
          <a:lstStyle/>
          <a:p>
            <a:pPr fontAlgn="auto">
              <a:spcAft>
                <a:spcPts val="0"/>
              </a:spcAft>
              <a:defRPr/>
            </a:pPr>
            <a:r>
              <a:rPr lang="en-US" sz="2400" dirty="0" smtClean="0">
                <a:latin typeface="Times New Roman" pitchFamily="18" charset="0"/>
                <a:cs typeface="Times New Roman" pitchFamily="18" charset="0"/>
              </a:rPr>
              <a:t>Question :A brief comparison of jail and prison inmates</a:t>
            </a:r>
            <a:endParaRPr lang="en-US" sz="2400" dirty="0">
              <a:latin typeface="Times New Roman" pitchFamily="18" charset="0"/>
              <a:cs typeface="Times New Roman" pitchFamily="18" charset="0"/>
            </a:endParaRPr>
          </a:p>
        </p:txBody>
      </p:sp>
    </p:spTree>
  </p:cSld>
  <p:clrMapOvr>
    <a:masterClrMapping/>
  </p:clrMapOvr>
  <p:transition spd="med" advClick="0" advTm="3000">
    <p:wipe/>
    <p:sndAc>
      <p:stSnd>
        <p:snd r:embed="rId3"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z="2400" b="1" smtClean="0">
                <a:latin typeface="Times New Roman" pitchFamily="18" charset="0"/>
                <a:cs typeface="Times New Roman" pitchFamily="18" charset="0"/>
              </a:rPr>
              <a:t>Question: A brief comparison of male and female inmates' backgrounds</a:t>
            </a:r>
            <a:endParaRPr lang="en-US" sz="2400" smtClean="0">
              <a:latin typeface="Times New Roman" pitchFamily="18" charset="0"/>
              <a:cs typeface="Times New Roman" pitchFamily="18" charset="0"/>
            </a:endParaRPr>
          </a:p>
        </p:txBody>
      </p:sp>
      <p:sp>
        <p:nvSpPr>
          <p:cNvPr id="68611" name="Content Placeholder 2"/>
          <p:cNvSpPr>
            <a:spLocks noGrp="1"/>
          </p:cNvSpPr>
          <p:nvPr>
            <p:ph sz="quarter" idx="1"/>
          </p:nvPr>
        </p:nvSpPr>
        <p:spPr/>
        <p:txBody>
          <a:bodyPr/>
          <a:lstStyle/>
          <a:p>
            <a:r>
              <a:rPr lang="en-US" sz="1800" smtClean="0"/>
              <a:t> </a:t>
            </a:r>
            <a:r>
              <a:rPr lang="en-US" sz="1800" smtClean="0">
                <a:latin typeface="Times New Roman" pitchFamily="18" charset="0"/>
                <a:cs typeface="Times New Roman" pitchFamily="18" charset="0"/>
              </a:rPr>
              <a:t>Male inmates committed serious offenses while female committed petty offenses</a:t>
            </a:r>
          </a:p>
          <a:p>
            <a:r>
              <a:rPr lang="en-US" sz="1800" smtClean="0">
                <a:latin typeface="Times New Roman" pitchFamily="18" charset="0"/>
                <a:cs typeface="Times New Roman" pitchFamily="18" charset="0"/>
              </a:rPr>
              <a:t>Most female inmates committed offense due to their inability to manage stress as male inmates who manage stress much easier.</a:t>
            </a:r>
          </a:p>
          <a:p>
            <a:r>
              <a:rPr lang="en-US" sz="1800" smtClean="0">
                <a:latin typeface="Times New Roman" pitchFamily="18" charset="0"/>
                <a:cs typeface="Times New Roman" pitchFamily="18" charset="0"/>
              </a:rPr>
              <a:t>Most female inmates are not rational offenders but most male inmates are rational offenders and infact most work in gangs, Chesney-Lind, M., &amp; Pasko, L. (2013).</a:t>
            </a:r>
          </a:p>
          <a:p>
            <a:r>
              <a:rPr lang="en-US" sz="1800" smtClean="0">
                <a:latin typeface="Times New Roman" pitchFamily="18" charset="0"/>
                <a:cs typeface="Times New Roman" pitchFamily="18" charset="0"/>
              </a:rPr>
              <a:t>Most male inmates commit offences due to economic factors while female inmates commit offenses due to social factors mostly. </a:t>
            </a:r>
          </a:p>
          <a:p>
            <a:endParaRPr lang="en-US" smtClean="0"/>
          </a:p>
        </p:txBody>
      </p:sp>
    </p:spTree>
  </p:cSld>
  <p:clrMapOvr>
    <a:masterClrMapping/>
  </p:clrMapOvr>
  <p:transition spd="med" advTm="4000">
    <p:zoom/>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12775" y="228600"/>
            <a:ext cx="8153400" cy="990600"/>
          </a:xfrm>
        </p:spPr>
        <p:txBody>
          <a:bodyPr/>
          <a:lstStyle/>
          <a:p>
            <a:r>
              <a:rPr lang="en-US" sz="2400" b="1" smtClean="0">
                <a:latin typeface="Times New Roman" pitchFamily="18" charset="0"/>
                <a:cs typeface="Times New Roman" pitchFamily="18" charset="0"/>
              </a:rPr>
              <a:t>Question: A brief comparison of state and federal inmates</a:t>
            </a:r>
            <a:endParaRPr lang="en-US" sz="2400" smtClean="0">
              <a:latin typeface="Times New Roman" pitchFamily="18" charset="0"/>
              <a:cs typeface="Times New Roman" pitchFamily="18" charset="0"/>
            </a:endParaRPr>
          </a:p>
        </p:txBody>
      </p:sp>
      <p:sp>
        <p:nvSpPr>
          <p:cNvPr id="69635" name="Content Placeholder 2"/>
          <p:cNvSpPr>
            <a:spLocks noGrp="1"/>
          </p:cNvSpPr>
          <p:nvPr>
            <p:ph sz="quarter" idx="1"/>
          </p:nvPr>
        </p:nvSpPr>
        <p:spPr>
          <a:xfrm>
            <a:off x="612775" y="1600200"/>
            <a:ext cx="8153400" cy="4495800"/>
          </a:xfrm>
        </p:spPr>
        <p:txBody>
          <a:bodyPr/>
          <a:lstStyle/>
          <a:p>
            <a:r>
              <a:rPr lang="en-US" sz="1800" smtClean="0">
                <a:latin typeface="Times New Roman" pitchFamily="18" charset="0"/>
                <a:cs typeface="Times New Roman" pitchFamily="18" charset="0"/>
              </a:rPr>
              <a:t>Those inmates in state prisons are more dangerous than those inmates from federal inmates, Jones, A. (2015).</a:t>
            </a:r>
          </a:p>
          <a:p>
            <a:r>
              <a:rPr lang="en-US" sz="1800" smtClean="0">
                <a:latin typeface="Times New Roman" pitchFamily="18" charset="0"/>
                <a:cs typeface="Times New Roman" pitchFamily="18" charset="0"/>
              </a:rPr>
              <a:t>Inmates in state prison are placed in maximum security prisons while inmates in federal prisons are placed in lower-level security prisons.</a:t>
            </a:r>
          </a:p>
          <a:p>
            <a:r>
              <a:rPr lang="en-US" sz="1800" smtClean="0">
                <a:latin typeface="Times New Roman" pitchFamily="18" charset="0"/>
                <a:cs typeface="Times New Roman" pitchFamily="18" charset="0"/>
              </a:rPr>
              <a:t>State prison houses have more inmates than federal prison due to the difference in policy that is in existence </a:t>
            </a:r>
          </a:p>
          <a:p>
            <a:endParaRPr lang="en-US" smtClean="0"/>
          </a:p>
        </p:txBody>
      </p:sp>
    </p:spTree>
  </p:cSld>
  <p:clrMapOvr>
    <a:masterClrMapping/>
  </p:clrMapOvr>
  <p:transition spd="med" advTm="4000">
    <p:wheel spokes="1"/>
    <p:sndAc>
      <p:stSnd>
        <p:snd r:embed="rId3" name="coin.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pPr fontAlgn="auto">
              <a:spcAft>
                <a:spcPts val="0"/>
              </a:spcAft>
              <a:defRPr/>
            </a:pPr>
            <a:r>
              <a:rPr lang="en-US" sz="2400" b="1" dirty="0" smtClean="0"/>
              <a:t/>
            </a:r>
            <a:br>
              <a:rPr lang="en-US" sz="2400" b="1" dirty="0" smtClean="0"/>
            </a:br>
            <a:r>
              <a:rPr lang="en-US" sz="2400" b="1" dirty="0" smtClean="0"/>
              <a:t/>
            </a:r>
            <a:br>
              <a:rPr lang="en-US" sz="2400" b="1" dirty="0" smtClean="0"/>
            </a:br>
            <a:r>
              <a:rPr lang="en-US" sz="2400" b="1" dirty="0" smtClean="0">
                <a:latin typeface="Times New Roman" pitchFamily="18" charset="0"/>
                <a:cs typeface="Times New Roman" pitchFamily="18" charset="0"/>
              </a:rPr>
              <a:t>Question: The difference between prison life in private and non-private prisons</a:t>
            </a:r>
            <a:r>
              <a:rPr lang="en-US" dirty="0" smtClean="0"/>
              <a:t/>
            </a:r>
            <a:br>
              <a:rPr lang="en-US" dirty="0" smtClean="0"/>
            </a:br>
            <a:endParaRPr lang="en-US" dirty="0"/>
          </a:p>
        </p:txBody>
      </p:sp>
      <p:sp>
        <p:nvSpPr>
          <p:cNvPr id="70659" name="Content Placeholder 2"/>
          <p:cNvSpPr>
            <a:spLocks noGrp="1"/>
          </p:cNvSpPr>
          <p:nvPr>
            <p:ph sz="quarter" idx="1"/>
          </p:nvPr>
        </p:nvSpPr>
        <p:spPr/>
        <p:txBody>
          <a:bodyPr/>
          <a:lstStyle/>
          <a:p>
            <a:r>
              <a:rPr lang="en-US" sz="1800" smtClean="0">
                <a:latin typeface="Times New Roman" pitchFamily="18" charset="0"/>
                <a:cs typeface="Times New Roman" pitchFamily="18" charset="0"/>
              </a:rPr>
              <a:t>Life in private prisons is harsher than in non-private prisons because of high rate of assault</a:t>
            </a:r>
          </a:p>
          <a:p>
            <a:r>
              <a:rPr lang="en-US" sz="1800" smtClean="0">
                <a:latin typeface="Times New Roman" pitchFamily="18" charset="0"/>
                <a:cs typeface="Times New Roman" pitchFamily="18" charset="0"/>
              </a:rPr>
              <a:t>Living conditions in private prisons are worse than in non-private prison since private prisons are running it as a business</a:t>
            </a:r>
          </a:p>
          <a:p>
            <a:r>
              <a:rPr lang="en-US" sz="1800" smtClean="0">
                <a:latin typeface="Times New Roman" pitchFamily="18" charset="0"/>
                <a:cs typeface="Times New Roman" pitchFamily="18" charset="0"/>
              </a:rPr>
              <a:t>Those inmates from private prisons have a higher rate of re-offending always as compared with those in non-private prisons.</a:t>
            </a:r>
          </a:p>
          <a:p>
            <a:endParaRPr lang="en-US" smtClean="0"/>
          </a:p>
        </p:txBody>
      </p:sp>
    </p:spTree>
  </p:cSld>
  <p:clrMapOvr>
    <a:masterClrMapping/>
  </p:clrMapOvr>
  <p:transition spd="med" advClick="0" advTm="4000">
    <p:blinds/>
    <p:sndAc>
      <p:stSnd>
        <p:snd r:embed="rId3" name="push.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z="2400" b="1" smtClean="0">
                <a:latin typeface="Times New Roman" pitchFamily="18" charset="0"/>
                <a:cs typeface="Times New Roman" pitchFamily="18" charset="0"/>
              </a:rPr>
              <a:t>Question: An explanation of how prison life has changed over time</a:t>
            </a:r>
            <a:endParaRPr lang="en-US" sz="2400" smtClean="0">
              <a:latin typeface="Times New Roman" pitchFamily="18" charset="0"/>
              <a:cs typeface="Times New Roman" pitchFamily="18" charset="0"/>
            </a:endParaRPr>
          </a:p>
        </p:txBody>
      </p:sp>
      <p:sp>
        <p:nvSpPr>
          <p:cNvPr id="71683" name="Content Placeholder 2"/>
          <p:cNvSpPr>
            <a:spLocks noGrp="1"/>
          </p:cNvSpPr>
          <p:nvPr>
            <p:ph sz="quarter" idx="1"/>
          </p:nvPr>
        </p:nvSpPr>
        <p:spPr>
          <a:xfrm>
            <a:off x="457200" y="1219200"/>
            <a:ext cx="8229600" cy="4937125"/>
          </a:xfrm>
        </p:spPr>
        <p:txBody>
          <a:bodyPr/>
          <a:lstStyle/>
          <a:p>
            <a:r>
              <a:rPr lang="en-US" sz="1800" smtClean="0">
                <a:latin typeface="Times New Roman" pitchFamily="18" charset="0"/>
                <a:cs typeface="Times New Roman" pitchFamily="18" charset="0"/>
              </a:rPr>
              <a:t>Prison life has changed from inhuman treatment to human treatment</a:t>
            </a:r>
          </a:p>
          <a:p>
            <a:r>
              <a:rPr lang="en-US" sz="1800" smtClean="0">
                <a:latin typeface="Times New Roman" pitchFamily="18" charset="0"/>
                <a:cs typeface="Times New Roman" pitchFamily="18" charset="0"/>
              </a:rPr>
              <a:t>The diet in prison has since improved so much unlike the beginning of prison</a:t>
            </a:r>
          </a:p>
          <a:p>
            <a:r>
              <a:rPr lang="en-US" sz="1800" smtClean="0">
                <a:latin typeface="Times New Roman" pitchFamily="18" charset="0"/>
                <a:cs typeface="Times New Roman" pitchFamily="18" charset="0"/>
              </a:rPr>
              <a:t>Better facilities in prison have been introduced such as beddings that were not there before when prison begun.</a:t>
            </a:r>
          </a:p>
          <a:p>
            <a:r>
              <a:rPr lang="en-US" sz="1800" smtClean="0">
                <a:latin typeface="Times New Roman" pitchFamily="18" charset="0"/>
                <a:cs typeface="Times New Roman" pitchFamily="18" charset="0"/>
              </a:rPr>
              <a:t>Rehabilitation programs have improved and this have a direct impact on the life of the prisoners as this helps them get skills</a:t>
            </a:r>
          </a:p>
          <a:p>
            <a:r>
              <a:rPr lang="en-US" sz="1800" smtClean="0">
                <a:latin typeface="Times New Roman" pitchFamily="18" charset="0"/>
                <a:cs typeface="Times New Roman" pitchFamily="18" charset="0"/>
              </a:rPr>
              <a:t>Inmate security have drastically improved</a:t>
            </a:r>
          </a:p>
          <a:p>
            <a:endParaRPr lang="en-US" smtClean="0"/>
          </a:p>
        </p:txBody>
      </p:sp>
    </p:spTree>
  </p:cSld>
  <p:clrMapOvr>
    <a:masterClrMapping/>
  </p:clrMapOvr>
  <p:transition spd="med" advClick="0" advTm="4000">
    <p:randomBar dir="vert"/>
    <p:sndAc>
      <p:stSnd>
        <p:snd r:embed="rId3" name="whoosh.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z="2400" b="1" smtClean="0">
                <a:latin typeface="Times New Roman" pitchFamily="18" charset="0"/>
                <a:cs typeface="Times New Roman" pitchFamily="18" charset="0"/>
              </a:rPr>
              <a:t>Question: A description of the extent and nature of prison violence</a:t>
            </a:r>
            <a:endParaRPr lang="en-US" sz="2400" smtClean="0">
              <a:latin typeface="Times New Roman" pitchFamily="18" charset="0"/>
              <a:cs typeface="Times New Roman" pitchFamily="18" charset="0"/>
            </a:endParaRPr>
          </a:p>
        </p:txBody>
      </p:sp>
      <p:sp>
        <p:nvSpPr>
          <p:cNvPr id="72707" name="Content Placeholder 2"/>
          <p:cNvSpPr>
            <a:spLocks noGrp="1"/>
          </p:cNvSpPr>
          <p:nvPr>
            <p:ph idx="1"/>
          </p:nvPr>
        </p:nvSpPr>
        <p:spPr/>
        <p:txBody>
          <a:bodyPr/>
          <a:lstStyle/>
          <a:p>
            <a:r>
              <a:rPr lang="en-US" sz="1800" smtClean="0">
                <a:latin typeface="Times New Roman" pitchFamily="18" charset="0"/>
                <a:cs typeface="Times New Roman" pitchFamily="18" charset="0"/>
              </a:rPr>
              <a:t>Violence in prison is a common occurrence</a:t>
            </a:r>
          </a:p>
          <a:p>
            <a:r>
              <a:rPr lang="en-US" sz="1800" smtClean="0">
                <a:latin typeface="Times New Roman" pitchFamily="18" charset="0"/>
                <a:cs typeface="Times New Roman" pitchFamily="18" charset="0"/>
              </a:rPr>
              <a:t>Sexual violence in prison is rampant, Scully, D. (2013).</a:t>
            </a:r>
          </a:p>
          <a:p>
            <a:r>
              <a:rPr lang="en-US" sz="1800" smtClean="0">
                <a:latin typeface="Times New Roman" pitchFamily="18" charset="0"/>
                <a:cs typeface="Times New Roman" pitchFamily="18" charset="0"/>
              </a:rPr>
              <a:t>High rate of attempted suicide for offenders with special needs</a:t>
            </a:r>
          </a:p>
          <a:p>
            <a:r>
              <a:rPr lang="en-US" sz="1800" smtClean="0">
                <a:latin typeface="Times New Roman" pitchFamily="18" charset="0"/>
                <a:cs typeface="Times New Roman" pitchFamily="18" charset="0"/>
              </a:rPr>
              <a:t>Prison environment encourages violent behavior</a:t>
            </a:r>
          </a:p>
          <a:p>
            <a:r>
              <a:rPr lang="en-US" sz="1800" smtClean="0">
                <a:latin typeface="Times New Roman" pitchFamily="18" charset="0"/>
                <a:cs typeface="Times New Roman" pitchFamily="18" charset="0"/>
              </a:rPr>
              <a:t>Those who engaged in violence before have a higher rate of doing it again.</a:t>
            </a:r>
          </a:p>
          <a:p>
            <a:r>
              <a:rPr lang="en-US" sz="1800" smtClean="0">
                <a:latin typeface="Times New Roman" pitchFamily="18" charset="0"/>
                <a:cs typeface="Times New Roman" pitchFamily="18" charset="0"/>
              </a:rPr>
              <a:t>How inmates are treated contributes to violence.</a:t>
            </a:r>
          </a:p>
          <a:p>
            <a:endParaRPr lang="en-US" smtClean="0"/>
          </a:p>
        </p:txBody>
      </p:sp>
    </p:spTree>
  </p:cSld>
  <p:clrMapOvr>
    <a:masterClrMapping/>
  </p:clrMapOvr>
  <p:transition spd="med" advClick="0" advTm="4000">
    <p:comb dir="vert"/>
    <p:sndAc>
      <p:stSnd>
        <p:snd r:embed="rId3" name="hamme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2400" b="1" dirty="0" smtClean="0">
                <a:solidFill>
                  <a:schemeClr val="tx2">
                    <a:satMod val="130000"/>
                  </a:schemeClr>
                </a:solidFill>
                <a:latin typeface="Times New Roman" pitchFamily="18" charset="0"/>
                <a:cs typeface="Times New Roman" pitchFamily="18" charset="0"/>
              </a:rPr>
              <a:t/>
            </a:r>
            <a:br>
              <a:rPr lang="en-US" sz="2400" b="1" dirty="0" smtClean="0">
                <a:solidFill>
                  <a:schemeClr val="tx2">
                    <a:satMod val="130000"/>
                  </a:schemeClr>
                </a:solidFill>
                <a:latin typeface="Times New Roman" pitchFamily="18" charset="0"/>
                <a:cs typeface="Times New Roman" pitchFamily="18" charset="0"/>
              </a:rPr>
            </a:br>
            <a:r>
              <a:rPr lang="en-US" sz="2400" b="1" dirty="0" smtClean="0">
                <a:solidFill>
                  <a:schemeClr val="tx2">
                    <a:satMod val="130000"/>
                  </a:schemeClr>
                </a:solidFill>
                <a:latin typeface="Times New Roman" pitchFamily="18" charset="0"/>
                <a:cs typeface="Times New Roman" pitchFamily="18" charset="0"/>
              </a:rPr>
              <a:t>Question: A description of the extent and nature of prisoner litigation</a:t>
            </a:r>
            <a:r>
              <a:rPr lang="en-US" dirty="0" smtClean="0">
                <a:solidFill>
                  <a:schemeClr val="tx2">
                    <a:satMod val="130000"/>
                  </a:schemeClr>
                </a:solidFill>
              </a:rPr>
              <a:t/>
            </a:r>
            <a:br>
              <a:rPr lang="en-US" dirty="0" smtClean="0">
                <a:solidFill>
                  <a:schemeClr val="tx2">
                    <a:satMod val="130000"/>
                  </a:schemeClr>
                </a:solidFill>
              </a:rPr>
            </a:br>
            <a:endParaRPr lang="en-US" dirty="0">
              <a:solidFill>
                <a:schemeClr val="tx2">
                  <a:satMod val="130000"/>
                </a:schemeClr>
              </a:solidFill>
            </a:endParaRPr>
          </a:p>
        </p:txBody>
      </p:sp>
      <p:sp>
        <p:nvSpPr>
          <p:cNvPr id="73731" name="Content Placeholder 2"/>
          <p:cNvSpPr>
            <a:spLocks noGrp="1"/>
          </p:cNvSpPr>
          <p:nvPr>
            <p:ph idx="1"/>
          </p:nvPr>
        </p:nvSpPr>
        <p:spPr/>
        <p:txBody>
          <a:bodyPr/>
          <a:lstStyle/>
          <a:p>
            <a:r>
              <a:rPr lang="en-US" sz="1800" smtClean="0">
                <a:latin typeface="Times New Roman" pitchFamily="18" charset="0"/>
                <a:cs typeface="Times New Roman" pitchFamily="18" charset="0"/>
              </a:rPr>
              <a:t>There is a significant increase in prisoner litigation in federal courts as most inmates feels that there rights were violated, Schlanger, M. (2015).</a:t>
            </a:r>
          </a:p>
          <a:p>
            <a:r>
              <a:rPr lang="en-US" sz="1800" smtClean="0">
                <a:latin typeface="Times New Roman" pitchFamily="18" charset="0"/>
                <a:cs typeface="Times New Roman" pitchFamily="18" charset="0"/>
              </a:rPr>
              <a:t>Prisoner litigation is common in prison which conditions are very inhuman as those wrongly sentence will have to contest their sentence</a:t>
            </a:r>
          </a:p>
          <a:p>
            <a:r>
              <a:rPr lang="en-US" sz="1800" smtClean="0">
                <a:latin typeface="Times New Roman" pitchFamily="18" charset="0"/>
                <a:cs typeface="Times New Roman" pitchFamily="18" charset="0"/>
              </a:rPr>
              <a:t>There is a law in place which actually restricts prisoner’s litigation because of increase of use as attorneys misuse the clause. </a:t>
            </a:r>
          </a:p>
          <a:p>
            <a:endParaRPr lang="en-US" smtClean="0"/>
          </a:p>
        </p:txBody>
      </p:sp>
    </p:spTree>
  </p:cSld>
  <p:clrMapOvr>
    <a:masterClrMapping/>
  </p:clrMapOvr>
  <p:transition spd="med" advClick="0" advTm="4000">
    <p:wheel spokes="8"/>
    <p:sndAc>
      <p:stSnd>
        <p:snd r:embed="rId3" name="explode.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3.jpeg"/></Relationships>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12.jpeg"/></Relationships>
</file>

<file path=ppt/theme/_rels/theme7.xml.rels><?xml version="1.0" encoding="UTF-8" standalone="yes"?>
<Relationships xmlns="http://schemas.openxmlformats.org/package/2006/relationships"><Relationship Id="rId1" Type="http://schemas.openxmlformats.org/officeDocument/2006/relationships/image" Target="../media/image13.jpeg"/></Relationships>
</file>

<file path=ppt/theme/_rels/theme8.xml.rels><?xml version="1.0" encoding="UTF-8" standalone="yes"?>
<Relationships xmlns="http://schemas.openxmlformats.org/package/2006/relationships"><Relationship Id="rId1" Type="http://schemas.openxmlformats.org/officeDocument/2006/relationships/image" Target="../media/image14.jpeg"/></Relationships>
</file>

<file path=ppt/theme/_rels/theme9.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7.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6.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Concourse</Template>
  <TotalTime>125</TotalTime>
  <Words>1484</Words>
  <Application>Microsoft Office PowerPoint</Application>
  <PresentationFormat>On-screen Show (4:3)</PresentationFormat>
  <Paragraphs>79</Paragraphs>
  <Slides>12</Slides>
  <Notes>10</Notes>
  <HiddenSlides>0</HiddenSlides>
  <MMClips>0</MMClips>
  <ScaleCrop>false</ScaleCrop>
  <HeadingPairs>
    <vt:vector size="4" baseType="variant">
      <vt:variant>
        <vt:lpstr>Theme</vt:lpstr>
      </vt:variant>
      <vt:variant>
        <vt:i4>10</vt:i4>
      </vt:variant>
      <vt:variant>
        <vt:lpstr>Slide Titles</vt:lpstr>
      </vt:variant>
      <vt:variant>
        <vt:i4>12</vt:i4>
      </vt:variant>
    </vt:vector>
  </HeadingPairs>
  <TitlesOfParts>
    <vt:vector size="22" baseType="lpstr">
      <vt:lpstr>Concourse</vt:lpstr>
      <vt:lpstr>Civic</vt:lpstr>
      <vt:lpstr>Equity</vt:lpstr>
      <vt:lpstr>Median</vt:lpstr>
      <vt:lpstr>1_Equity</vt:lpstr>
      <vt:lpstr>Origin</vt:lpstr>
      <vt:lpstr>Urban</vt:lpstr>
      <vt:lpstr>Solstice</vt:lpstr>
      <vt:lpstr>Oriel</vt:lpstr>
      <vt:lpstr>1_Urban</vt:lpstr>
      <vt:lpstr>Running head: Life of prisoners</vt:lpstr>
      <vt:lpstr>Introduction</vt:lpstr>
      <vt:lpstr>Question :A brief comparison of jail and prison inmates</vt:lpstr>
      <vt:lpstr>Question: A brief comparison of male and female inmates' backgrounds</vt:lpstr>
      <vt:lpstr>Question: A brief comparison of state and federal inmates</vt:lpstr>
      <vt:lpstr>  Question: The difference between prison life in private and non-private prisons </vt:lpstr>
      <vt:lpstr>Question: An explanation of how prison life has changed over time</vt:lpstr>
      <vt:lpstr>Question: A description of the extent and nature of prison violence</vt:lpstr>
      <vt:lpstr> Question: A description of the extent and nature of prisoner litigation </vt:lpstr>
      <vt:lpstr> Question: Two recommendations that will positively affect the life of prisoners </vt:lpstr>
      <vt:lpstr>Conclusion</vt:lpstr>
      <vt:lpstr> 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SOLANN</dc:creator>
  <cp:lastModifiedBy>SOLANN</cp:lastModifiedBy>
  <cp:revision>50</cp:revision>
  <dcterms:created xsi:type="dcterms:W3CDTF">2016-06-29T06:20:52Z</dcterms:created>
  <dcterms:modified xsi:type="dcterms:W3CDTF">2016-06-29T14:49:54Z</dcterms:modified>
</cp:coreProperties>
</file>